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59" r:id="rId3"/>
    <p:sldId id="260" r:id="rId4"/>
    <p:sldId id="261"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1176" y="26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143D5-4818-4B7A-A774-02359AFC2463}" type="datetimeFigureOut">
              <a:rPr lang="en-US" smtClean="0"/>
              <a:t>3/27/2016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C850F-60BB-4416-B934-05886A59872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water is the </a:t>
            </a:r>
            <a:r>
              <a:rPr lang="en-US" dirty="0" err="1" smtClean="0"/>
              <a:t>Jianhe</a:t>
            </a:r>
            <a:r>
              <a:rPr lang="en-US" dirty="0" smtClean="0"/>
              <a:t> River in Luoyang, Henan</a:t>
            </a:r>
            <a:r>
              <a:rPr lang="en-US" baseline="0" dirty="0" smtClean="0"/>
              <a:t> province Dec. 13, 2011.  Two chemical plants upstream.</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pPr/>
              <a:t>1</a:t>
            </a:fld>
            <a:endParaRPr lang="en-US"/>
          </a:p>
        </p:txBody>
      </p:sp>
    </p:spTree>
    <p:extLst>
      <p:ext uri="{BB962C8B-B14F-4D97-AF65-F5344CB8AC3E}">
        <p14:creationId xmlns="" xmlns:p14="http://schemas.microsoft.com/office/powerpoint/2010/main" val="428779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water is the </a:t>
            </a:r>
            <a:r>
              <a:rPr lang="en-US" dirty="0" err="1" smtClean="0"/>
              <a:t>Jianhe</a:t>
            </a:r>
            <a:r>
              <a:rPr lang="en-US" dirty="0" smtClean="0"/>
              <a:t> River in Luoyang, Henan</a:t>
            </a:r>
            <a:r>
              <a:rPr lang="en-US" baseline="0" dirty="0" smtClean="0"/>
              <a:t> province Dec. 13, 2011.  Two chemical plants upstream.</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pPr/>
              <a:t>2</a:t>
            </a:fld>
            <a:endParaRPr lang="en-US"/>
          </a:p>
        </p:txBody>
      </p:sp>
    </p:spTree>
    <p:extLst>
      <p:ext uri="{BB962C8B-B14F-4D97-AF65-F5344CB8AC3E}">
        <p14:creationId xmlns="" xmlns:p14="http://schemas.microsoft.com/office/powerpoint/2010/main" val="163525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39105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"Indonesia-</a:t>
            </a:r>
            <a:r>
              <a:rPr lang="en-US" dirty="0" err="1"/>
              <a:t>sodis</a:t>
            </a:r>
            <a:r>
              <a:rPr lang="en-US" dirty="0"/>
              <a:t>-gross" by SODIS </a:t>
            </a:r>
            <a:r>
              <a:rPr lang="en-US" dirty="0" err="1"/>
              <a:t>Eawag</a:t>
            </a:r>
            <a:r>
              <a:rPr lang="en-US" dirty="0"/>
              <a:t> - Own work. Licensed under CC BY 3.0 via Commons - https://commons.wikimedia.org/wiki/File:Indonesia-sodis-gross.jpg#/media/File:Indonesia-sodis-gross.jpg  For sunlight sterilization of water.</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pPr/>
              <a:t>4</a:t>
            </a:fld>
            <a:endParaRPr lang="en-US"/>
          </a:p>
        </p:txBody>
      </p:sp>
    </p:spTree>
    <p:extLst>
      <p:ext uri="{BB962C8B-B14F-4D97-AF65-F5344CB8AC3E}">
        <p14:creationId xmlns:p14="http://schemas.microsoft.com/office/powerpoint/2010/main" xmlns="" val="409890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1EE425-2A5F-48CE-BCEB-2348A18A8733}" type="datetimeFigureOut">
              <a:rPr lang="en-US" smtClean="0">
                <a:solidFill>
                  <a:prstClr val="black">
                    <a:tint val="75000"/>
                  </a:prstClr>
                </a:solidFill>
              </a:rPr>
              <a:pPr/>
              <a:t>3/26/2016</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tiff"/><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011829" y="92600"/>
            <a:ext cx="2698175" cy="773738"/>
          </a:xfrm>
          <a:prstGeom prst="rect">
            <a:avLst/>
          </a:prstGeom>
          <a:noFill/>
        </p:spPr>
        <p:txBody>
          <a:bodyPr wrap="none" lIns="91440" tIns="45720" rIns="91440" bIns="45720">
            <a:spAutoFit/>
          </a:bodyPr>
          <a:lstStyle/>
          <a:p>
            <a:pPr algn="ctr">
              <a:lnSpc>
                <a:spcPct val="80000"/>
              </a:lnSpc>
            </a:pPr>
            <a:r>
              <a:rPr lang="en-US" sz="5400" b="1" u="sng" dirty="0" smtClean="0">
                <a:ln w="17780" cmpd="sng">
                  <a:solidFill>
                    <a:schemeClr val="accent1">
                      <a:tint val="3000"/>
                    </a:schemeClr>
                  </a:solidFill>
                  <a:prstDash val="solid"/>
                  <a:miter lim="800000"/>
                </a:ln>
                <a:gradFill>
                  <a:gsLst>
                    <a:gs pos="37000">
                      <a:srgbClr val="954ECA"/>
                    </a:gs>
                    <a:gs pos="90000">
                      <a:schemeClr val="tx1"/>
                    </a:gs>
                  </a:gsLst>
                  <a:lin ang="5400000" scaled="0"/>
                </a:gradFill>
                <a:effectLst>
                  <a:outerShdw blurRad="55000" dist="50800" dir="5400000" algn="tl">
                    <a:srgbClr val="000000">
                      <a:alpha val="33000"/>
                    </a:srgbClr>
                  </a:outerShdw>
                </a:effectLst>
              </a:rPr>
              <a:t>               </a:t>
            </a: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 </a:t>
            </a:r>
          </a:p>
        </p:txBody>
      </p:sp>
      <p:pic>
        <p:nvPicPr>
          <p:cNvPr id="30" name="Picture 29" descr="FedericoTardito-5.jpg"/>
          <p:cNvPicPr>
            <a:picLocks noChangeAspect="1"/>
          </p:cNvPicPr>
          <p:nvPr/>
        </p:nvPicPr>
        <p:blipFill>
          <a:blip r:embed="rId3" cstate="print"/>
          <a:srcRect/>
          <a:stretch>
            <a:fillRect/>
          </a:stretch>
        </p:blipFill>
        <p:spPr>
          <a:xfrm>
            <a:off x="5325376" y="6304407"/>
            <a:ext cx="1543234" cy="1828800"/>
          </a:xfrm>
          <a:prstGeom prst="rect">
            <a:avLst/>
          </a:prstGeom>
        </p:spPr>
      </p:pic>
      <p:pic>
        <p:nvPicPr>
          <p:cNvPr id="31" name="Picture 30" descr="UVphotoFace.jpg"/>
          <p:cNvPicPr>
            <a:picLocks noChangeAspect="1"/>
          </p:cNvPicPr>
          <p:nvPr/>
        </p:nvPicPr>
        <p:blipFill>
          <a:blip r:embed="rId4" cstate="print">
            <a:lum bright="20000" contrast="20000"/>
          </a:blip>
          <a:stretch>
            <a:fillRect/>
          </a:stretch>
        </p:blipFill>
        <p:spPr>
          <a:xfrm>
            <a:off x="2936497" y="1609600"/>
            <a:ext cx="1517904" cy="2286000"/>
          </a:xfrm>
          <a:prstGeom prst="rect">
            <a:avLst/>
          </a:prstGeom>
        </p:spPr>
      </p:pic>
      <p:sp>
        <p:nvSpPr>
          <p:cNvPr id="14" name="Rectangle 13"/>
          <p:cNvSpPr/>
          <p:nvPr/>
        </p:nvSpPr>
        <p:spPr>
          <a:xfrm>
            <a:off x="2147628" y="102870"/>
            <a:ext cx="4620175" cy="1438535"/>
          </a:xfrm>
          <a:prstGeom prst="rect">
            <a:avLst/>
          </a:prstGeom>
          <a:noFill/>
        </p:spPr>
        <p:txBody>
          <a:bodyPr wrap="none" lIns="91440" tIns="45720" rIns="91440" bIns="45720">
            <a:spAutoFit/>
          </a:bodyPr>
          <a:lstStyle/>
          <a:p>
            <a:pPr algn="ctr">
              <a:lnSpc>
                <a:spcPct val="80000"/>
              </a:lnSpc>
            </a:pP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Lab 6: </a:t>
            </a:r>
            <a:r>
              <a:rPr lang="en-US" sz="5400" b="1" dirty="0" smtClean="0">
                <a:ln w="17780" cmpd="sng">
                  <a:solidFill>
                    <a:schemeClr val="accent1">
                      <a:tint val="3000"/>
                    </a:schemeClr>
                  </a:solidFill>
                  <a:prstDash val="solid"/>
                  <a:miter lim="800000"/>
                </a:ln>
                <a:gradFill>
                  <a:gsLst>
                    <a:gs pos="37000">
                      <a:srgbClr val="954ECA"/>
                    </a:gs>
                    <a:gs pos="90000">
                      <a:schemeClr val="tx1"/>
                    </a:gs>
                  </a:gsLst>
                  <a:lin ang="5400000" scaled="0"/>
                </a:gradFill>
                <a:effectLst>
                  <a:outerShdw blurRad="55000" dist="50800" dir="5400000" algn="tl">
                    <a:srgbClr val="000000">
                      <a:alpha val="33000"/>
                    </a:srgbClr>
                  </a:outerShdw>
                </a:effectLst>
              </a:rPr>
              <a:t>UV Light</a:t>
            </a: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 </a:t>
            </a:r>
          </a:p>
          <a:p>
            <a:pPr algn="ctr">
              <a:lnSpc>
                <a:spcPct val="80000"/>
              </a:lnSpc>
            </a:pP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&amp; </a:t>
            </a:r>
            <a:r>
              <a:rPr lang="en-US" sz="5400" b="1" dirty="0" smtClean="0">
                <a:ln w="17780" cmpd="sng">
                  <a:solidFill>
                    <a:schemeClr val="accent1">
                      <a:tint val="3000"/>
                    </a:schemeClr>
                  </a:solidFill>
                  <a:prstDash val="solid"/>
                  <a:miter lim="800000"/>
                </a:ln>
                <a:gradFill>
                  <a:gsLst>
                    <a:gs pos="10000">
                      <a:schemeClr val="accent6">
                        <a:lumMod val="50000"/>
                      </a:schemeClr>
                    </a:gs>
                    <a:gs pos="90000">
                      <a:schemeClr val="accent6"/>
                    </a:gs>
                  </a:gsLst>
                  <a:lin ang="5400000"/>
                </a:gradFill>
                <a:effectLst>
                  <a:outerShdw blurRad="55000" dist="50800" dir="5400000" algn="tl">
                    <a:srgbClr val="000000">
                      <a:alpha val="33000"/>
                    </a:srgbClr>
                  </a:outerShdw>
                </a:effectLst>
              </a:rPr>
              <a:t>Air Pollution</a:t>
            </a:r>
            <a:endParaRPr lang="en-US" sz="5400" b="1" cap="none" spc="0" dirty="0">
              <a:ln w="17780" cmpd="sng">
                <a:solidFill>
                  <a:schemeClr val="accent1">
                    <a:tint val="3000"/>
                  </a:schemeClr>
                </a:solidFill>
                <a:prstDash val="solid"/>
                <a:miter lim="800000"/>
              </a:ln>
              <a:gradFill>
                <a:gsLst>
                  <a:gs pos="10000">
                    <a:schemeClr val="accent6">
                      <a:lumMod val="50000"/>
                    </a:schemeClr>
                  </a:gs>
                  <a:gs pos="90000">
                    <a:schemeClr val="accent6"/>
                  </a:gs>
                </a:gsLst>
                <a:lin ang="5400000"/>
              </a:gradFill>
              <a:effectLst>
                <a:outerShdw blurRad="55000" dist="50800" dir="5400000" algn="tl">
                  <a:srgbClr val="000000">
                    <a:alpha val="33000"/>
                  </a:srgbClr>
                </a:outerShdw>
              </a:effectLst>
            </a:endParaRPr>
          </a:p>
        </p:txBody>
      </p:sp>
      <p:pic>
        <p:nvPicPr>
          <p:cNvPr id="10" name="Picture 6"/>
          <p:cNvPicPr>
            <a:picLocks noChangeAspect="1" noChangeArrowheads="1"/>
          </p:cNvPicPr>
          <p:nvPr/>
        </p:nvPicPr>
        <p:blipFill>
          <a:blip r:embed="rId5" cstate="print"/>
          <a:srcRect/>
          <a:stretch>
            <a:fillRect/>
          </a:stretch>
        </p:blipFill>
        <p:spPr bwMode="auto">
          <a:xfrm>
            <a:off x="0" y="0"/>
            <a:ext cx="2031512" cy="1623060"/>
          </a:xfrm>
          <a:prstGeom prst="rect">
            <a:avLst/>
          </a:prstGeom>
          <a:noFill/>
          <a:ln w="9525">
            <a:noFill/>
            <a:miter lim="800000"/>
            <a:headEnd/>
            <a:tailEnd/>
          </a:ln>
        </p:spPr>
      </p:pic>
      <p:pic>
        <p:nvPicPr>
          <p:cNvPr id="13" name="Picture 12" descr="UV_and_Vis_Sunscreen.jpg"/>
          <p:cNvPicPr>
            <a:picLocks noChangeAspect="1"/>
          </p:cNvPicPr>
          <p:nvPr/>
        </p:nvPicPr>
        <p:blipFill>
          <a:blip r:embed="rId6" cstate="print"/>
          <a:stretch>
            <a:fillRect/>
          </a:stretch>
        </p:blipFill>
        <p:spPr>
          <a:xfrm>
            <a:off x="-1" y="1609600"/>
            <a:ext cx="3048000" cy="2286000"/>
          </a:xfrm>
          <a:prstGeom prst="rect">
            <a:avLst/>
          </a:prstGeom>
        </p:spPr>
      </p:pic>
      <p:pic>
        <p:nvPicPr>
          <p:cNvPr id="20" name="Picture 19" descr="Sunscreen_on_back_under_normal_and_UV_light.jpg"/>
          <p:cNvPicPr>
            <a:picLocks noChangeAspect="1"/>
          </p:cNvPicPr>
          <p:nvPr/>
        </p:nvPicPr>
        <p:blipFill>
          <a:blip r:embed="rId7" cstate="print"/>
          <a:srcRect/>
          <a:stretch>
            <a:fillRect/>
          </a:stretch>
        </p:blipFill>
        <p:spPr>
          <a:xfrm>
            <a:off x="4421531" y="1609600"/>
            <a:ext cx="1243515" cy="2286000"/>
          </a:xfrm>
          <a:prstGeom prst="rect">
            <a:avLst/>
          </a:prstGeom>
        </p:spPr>
      </p:pic>
      <p:pic>
        <p:nvPicPr>
          <p:cNvPr id="22" name="Picture 21" descr="20 UV Sample_2.jpg"/>
          <p:cNvPicPr>
            <a:picLocks noChangeAspect="1"/>
          </p:cNvPicPr>
          <p:nvPr/>
        </p:nvPicPr>
        <p:blipFill>
          <a:blip r:embed="rId8" cstate="print"/>
          <a:srcRect/>
          <a:stretch>
            <a:fillRect/>
          </a:stretch>
        </p:blipFill>
        <p:spPr>
          <a:xfrm>
            <a:off x="2624525" y="6304407"/>
            <a:ext cx="2702559" cy="1828800"/>
          </a:xfrm>
          <a:prstGeom prst="rect">
            <a:avLst/>
          </a:prstGeom>
        </p:spPr>
      </p:pic>
      <p:pic>
        <p:nvPicPr>
          <p:cNvPr id="23" name="Picture 22" descr="UV.Photo_.jpg"/>
          <p:cNvPicPr>
            <a:picLocks noChangeAspect="1"/>
          </p:cNvPicPr>
          <p:nvPr/>
        </p:nvPicPr>
        <p:blipFill>
          <a:blip r:embed="rId9" cstate="print">
            <a:lum bright="-10000" contrast="20000"/>
          </a:blip>
          <a:srcRect/>
          <a:stretch>
            <a:fillRect/>
          </a:stretch>
        </p:blipFill>
        <p:spPr>
          <a:xfrm>
            <a:off x="0" y="3956011"/>
            <a:ext cx="1750054" cy="2286000"/>
          </a:xfrm>
          <a:prstGeom prst="rect">
            <a:avLst/>
          </a:prstGeom>
        </p:spPr>
      </p:pic>
      <p:pic>
        <p:nvPicPr>
          <p:cNvPr id="25" name="Picture 24" descr="uvSunscreen.jpg"/>
          <p:cNvPicPr>
            <a:picLocks noChangeAspect="1"/>
          </p:cNvPicPr>
          <p:nvPr/>
        </p:nvPicPr>
        <p:blipFill>
          <a:blip r:embed="rId10" cstate="print">
            <a:lum bright="10000"/>
          </a:blip>
          <a:srcRect r="-3357"/>
          <a:stretch>
            <a:fillRect/>
          </a:stretch>
        </p:blipFill>
        <p:spPr>
          <a:xfrm>
            <a:off x="5346920" y="3956012"/>
            <a:ext cx="1530289" cy="2286000"/>
          </a:xfrm>
          <a:prstGeom prst="rect">
            <a:avLst/>
          </a:prstGeom>
        </p:spPr>
      </p:pic>
      <p:pic>
        <p:nvPicPr>
          <p:cNvPr id="26" name="Picture 25" descr="UVdamage.jpg"/>
          <p:cNvPicPr>
            <a:picLocks noChangeAspect="1"/>
          </p:cNvPicPr>
          <p:nvPr/>
        </p:nvPicPr>
        <p:blipFill>
          <a:blip r:embed="rId11" cstate="print">
            <a:lum contrast="10000"/>
          </a:blip>
          <a:srcRect/>
          <a:stretch>
            <a:fillRect/>
          </a:stretch>
        </p:blipFill>
        <p:spPr>
          <a:xfrm>
            <a:off x="7684" y="6304407"/>
            <a:ext cx="1375442" cy="1828800"/>
          </a:xfrm>
          <a:prstGeom prst="rect">
            <a:avLst/>
          </a:prstGeom>
        </p:spPr>
      </p:pic>
      <p:pic>
        <p:nvPicPr>
          <p:cNvPr id="27" name="Picture 26" descr="UVdamage.jpg"/>
          <p:cNvPicPr>
            <a:picLocks noChangeAspect="1"/>
          </p:cNvPicPr>
          <p:nvPr/>
        </p:nvPicPr>
        <p:blipFill>
          <a:blip r:embed="rId12" cstate="print">
            <a:lum contrast="10000"/>
          </a:blip>
          <a:srcRect/>
          <a:stretch>
            <a:fillRect/>
          </a:stretch>
        </p:blipFill>
        <p:spPr>
          <a:xfrm>
            <a:off x="1381419" y="6304407"/>
            <a:ext cx="1244813" cy="1828800"/>
          </a:xfrm>
          <a:prstGeom prst="rect">
            <a:avLst/>
          </a:prstGeom>
        </p:spPr>
      </p:pic>
      <p:pic>
        <p:nvPicPr>
          <p:cNvPr id="28" name="Picture 27" descr="TruckDriverUVdamage.jpg"/>
          <p:cNvPicPr>
            <a:picLocks noChangeAspect="1"/>
          </p:cNvPicPr>
          <p:nvPr/>
        </p:nvPicPr>
        <p:blipFill>
          <a:blip r:embed="rId13" cstate="print"/>
          <a:srcRect/>
          <a:stretch>
            <a:fillRect/>
          </a:stretch>
        </p:blipFill>
        <p:spPr>
          <a:xfrm>
            <a:off x="1790380" y="3956012"/>
            <a:ext cx="1905640" cy="2286000"/>
          </a:xfrm>
          <a:prstGeom prst="rect">
            <a:avLst/>
          </a:prstGeom>
        </p:spPr>
      </p:pic>
      <p:pic>
        <p:nvPicPr>
          <p:cNvPr id="32" name="Picture 31" descr="UVselfportraitWithSunscreen.jpg"/>
          <p:cNvPicPr>
            <a:picLocks noChangeAspect="1"/>
          </p:cNvPicPr>
          <p:nvPr/>
        </p:nvPicPr>
        <p:blipFill>
          <a:blip r:embed="rId14" cstate="print"/>
          <a:srcRect/>
          <a:stretch>
            <a:fillRect/>
          </a:stretch>
        </p:blipFill>
        <p:spPr>
          <a:xfrm>
            <a:off x="3808071" y="3956012"/>
            <a:ext cx="1491729" cy="2286000"/>
          </a:xfrm>
          <a:prstGeom prst="rect">
            <a:avLst/>
          </a:prstGeom>
        </p:spPr>
      </p:pic>
      <p:pic>
        <p:nvPicPr>
          <p:cNvPr id="34" name="Picture 33" descr="Sunscreen_on_back_under_normal_and_UV_light.jpg"/>
          <p:cNvPicPr>
            <a:picLocks noChangeAspect="1"/>
          </p:cNvPicPr>
          <p:nvPr/>
        </p:nvPicPr>
        <p:blipFill>
          <a:blip r:embed="rId15" cstate="print"/>
          <a:srcRect/>
          <a:stretch>
            <a:fillRect/>
          </a:stretch>
        </p:blipFill>
        <p:spPr>
          <a:xfrm>
            <a:off x="5654233" y="1609600"/>
            <a:ext cx="1154693" cy="2286000"/>
          </a:xfrm>
          <a:prstGeom prst="rect">
            <a:avLst/>
          </a:prstGeom>
        </p:spPr>
      </p:pic>
      <p:pic>
        <p:nvPicPr>
          <p:cNvPr id="35" name="Picture 34" descr="EggWithWithoutUVfluorescence.jpg"/>
          <p:cNvPicPr>
            <a:picLocks noChangeAspect="1"/>
          </p:cNvPicPr>
          <p:nvPr/>
        </p:nvPicPr>
        <p:blipFill>
          <a:blip r:embed="rId16" cstate="print"/>
          <a:srcRect/>
          <a:stretch>
            <a:fillRect/>
          </a:stretch>
        </p:blipFill>
        <p:spPr>
          <a:xfrm>
            <a:off x="2050324" y="8046719"/>
            <a:ext cx="1572469" cy="1097280"/>
          </a:xfrm>
          <a:prstGeom prst="rect">
            <a:avLst/>
          </a:prstGeom>
        </p:spPr>
      </p:pic>
      <p:pic>
        <p:nvPicPr>
          <p:cNvPr id="29" name="Picture 28" descr="EggsFluorescences1.jpg"/>
          <p:cNvPicPr>
            <a:picLocks noChangeAspect="1"/>
          </p:cNvPicPr>
          <p:nvPr/>
        </p:nvPicPr>
        <p:blipFill>
          <a:blip r:embed="rId17" cstate="print"/>
          <a:srcRect/>
          <a:stretch>
            <a:fillRect/>
          </a:stretch>
        </p:blipFill>
        <p:spPr>
          <a:xfrm flipH="1">
            <a:off x="5078011" y="8046719"/>
            <a:ext cx="1779989" cy="1097280"/>
          </a:xfrm>
          <a:prstGeom prst="rect">
            <a:avLst/>
          </a:prstGeom>
        </p:spPr>
      </p:pic>
      <p:pic>
        <p:nvPicPr>
          <p:cNvPr id="36" name="Picture 35" descr="EggWithWithoutUVfluorescence.jpg"/>
          <p:cNvPicPr>
            <a:picLocks noChangeAspect="1"/>
          </p:cNvPicPr>
          <p:nvPr/>
        </p:nvPicPr>
        <p:blipFill>
          <a:blip r:embed="rId18" cstate="print"/>
          <a:srcRect/>
          <a:stretch>
            <a:fillRect/>
          </a:stretch>
        </p:blipFill>
        <p:spPr>
          <a:xfrm>
            <a:off x="3604280" y="8046719"/>
            <a:ext cx="1507554" cy="1097280"/>
          </a:xfrm>
          <a:prstGeom prst="rect">
            <a:avLst/>
          </a:prstGeom>
        </p:spPr>
      </p:pic>
      <p:sp>
        <p:nvSpPr>
          <p:cNvPr id="37" name="TextBox 36"/>
          <p:cNvSpPr txBox="1"/>
          <p:nvPr/>
        </p:nvSpPr>
        <p:spPr>
          <a:xfrm>
            <a:off x="0" y="3633426"/>
            <a:ext cx="3020992"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spc="-30" dirty="0" smtClean="0">
                <a:solidFill>
                  <a:prstClr val="black"/>
                </a:solidFill>
              </a:rPr>
              <a:t>Even with sun on left, sunscreen makes it darker.</a:t>
            </a:r>
          </a:p>
        </p:txBody>
      </p:sp>
      <p:sp>
        <p:nvSpPr>
          <p:cNvPr id="38" name="TextBox 37"/>
          <p:cNvSpPr txBox="1"/>
          <p:nvPr/>
        </p:nvSpPr>
        <p:spPr>
          <a:xfrm>
            <a:off x="4584233" y="3646929"/>
            <a:ext cx="2086390"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Sunscreen revealed in UV photo</a:t>
            </a:r>
          </a:p>
        </p:txBody>
      </p:sp>
      <p:sp>
        <p:nvSpPr>
          <p:cNvPr id="39" name="TextBox 38"/>
          <p:cNvSpPr txBox="1"/>
          <p:nvPr/>
        </p:nvSpPr>
        <p:spPr>
          <a:xfrm>
            <a:off x="3127089" y="3637283"/>
            <a:ext cx="1201844"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Teeth reflect UV</a:t>
            </a:r>
          </a:p>
        </p:txBody>
      </p:sp>
      <p:sp>
        <p:nvSpPr>
          <p:cNvPr id="40" name="TextBox 39"/>
          <p:cNvSpPr txBox="1"/>
          <p:nvPr/>
        </p:nvSpPr>
        <p:spPr>
          <a:xfrm>
            <a:off x="0" y="5999184"/>
            <a:ext cx="1713053"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UV reveals skins damage</a:t>
            </a:r>
          </a:p>
        </p:txBody>
      </p:sp>
      <p:sp>
        <p:nvSpPr>
          <p:cNvPr id="41" name="TextBox 40"/>
          <p:cNvSpPr txBox="1"/>
          <p:nvPr/>
        </p:nvSpPr>
        <p:spPr>
          <a:xfrm>
            <a:off x="1116768" y="6418423"/>
            <a:ext cx="3648272"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spc="-30" dirty="0" smtClean="0">
                <a:solidFill>
                  <a:prstClr val="black"/>
                </a:solidFill>
              </a:rPr>
              <a:t>UV photos reveal skin </a:t>
            </a:r>
            <a:r>
              <a:rPr lang="en-US" sz="1200" dirty="0" smtClean="0">
                <a:solidFill>
                  <a:prstClr val="black"/>
                </a:solidFill>
              </a:rPr>
              <a:t>damage</a:t>
            </a:r>
            <a:r>
              <a:rPr lang="en-US" sz="1200" spc="-30" dirty="0" smtClean="0">
                <a:solidFill>
                  <a:prstClr val="black"/>
                </a:solidFill>
              </a:rPr>
              <a:t> caused by UV light in sunlight</a:t>
            </a:r>
          </a:p>
        </p:txBody>
      </p:sp>
      <p:sp>
        <p:nvSpPr>
          <p:cNvPr id="42" name="TextBox 41"/>
          <p:cNvSpPr txBox="1"/>
          <p:nvPr/>
        </p:nvSpPr>
        <p:spPr>
          <a:xfrm>
            <a:off x="1846288" y="6001682"/>
            <a:ext cx="1788827"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spc="-30" dirty="0" smtClean="0">
                <a:solidFill>
                  <a:prstClr val="black"/>
                </a:solidFill>
              </a:rPr>
              <a:t>Truck driver UV skin damage</a:t>
            </a:r>
          </a:p>
        </p:txBody>
      </p:sp>
      <p:sp>
        <p:nvSpPr>
          <p:cNvPr id="43" name="TextBox 42"/>
          <p:cNvSpPr txBox="1"/>
          <p:nvPr/>
        </p:nvSpPr>
        <p:spPr>
          <a:xfrm>
            <a:off x="4414604" y="5991689"/>
            <a:ext cx="2046158"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Sunscreen soaks up UV light</a:t>
            </a:r>
          </a:p>
        </p:txBody>
      </p:sp>
      <p:sp>
        <p:nvSpPr>
          <p:cNvPr id="45" name="TextBox 44"/>
          <p:cNvSpPr txBox="1"/>
          <p:nvPr/>
        </p:nvSpPr>
        <p:spPr>
          <a:xfrm>
            <a:off x="2151088" y="8884384"/>
            <a:ext cx="1221699"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Egg in visible light</a:t>
            </a:r>
          </a:p>
        </p:txBody>
      </p:sp>
      <p:sp>
        <p:nvSpPr>
          <p:cNvPr id="46" name="TextBox 45"/>
          <p:cNvSpPr txBox="1"/>
          <p:nvPr/>
        </p:nvSpPr>
        <p:spPr>
          <a:xfrm>
            <a:off x="3670667" y="8906869"/>
            <a:ext cx="2188033"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spc="-30" dirty="0" smtClean="0">
                <a:solidFill>
                  <a:prstClr val="black"/>
                </a:solidFill>
              </a:rPr>
              <a:t>Egg with UV induced </a:t>
            </a:r>
            <a:r>
              <a:rPr lang="en-US" sz="1200" dirty="0" smtClean="0">
                <a:solidFill>
                  <a:prstClr val="black"/>
                </a:solidFill>
              </a:rPr>
              <a:t>fluorescence</a:t>
            </a:r>
          </a:p>
        </p:txBody>
      </p:sp>
      <p:sp>
        <p:nvSpPr>
          <p:cNvPr id="48" name="TextBox 47"/>
          <p:cNvSpPr txBox="1"/>
          <p:nvPr/>
        </p:nvSpPr>
        <p:spPr>
          <a:xfrm>
            <a:off x="5424290" y="6418311"/>
            <a:ext cx="1312412"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spc="-30" dirty="0" smtClean="0">
                <a:solidFill>
                  <a:prstClr val="black"/>
                </a:solidFill>
              </a:rPr>
              <a:t>UV Fluorescent dye</a:t>
            </a:r>
          </a:p>
        </p:txBody>
      </p:sp>
      <p:pic>
        <p:nvPicPr>
          <p:cNvPr id="49" name="Picture 48" descr="OrangesUVinducedFluorescence.jpg"/>
          <p:cNvPicPr>
            <a:picLocks noChangeAspect="1"/>
          </p:cNvPicPr>
          <p:nvPr/>
        </p:nvPicPr>
        <p:blipFill>
          <a:blip r:embed="rId19" cstate="print"/>
          <a:srcRect/>
          <a:stretch>
            <a:fillRect/>
          </a:stretch>
        </p:blipFill>
        <p:spPr>
          <a:xfrm>
            <a:off x="-47625" y="8058150"/>
            <a:ext cx="2108854" cy="1085850"/>
          </a:xfrm>
          <a:prstGeom prst="rect">
            <a:avLst/>
          </a:prstGeom>
        </p:spPr>
      </p:pic>
      <p:sp>
        <p:nvSpPr>
          <p:cNvPr id="44" name="TextBox 43"/>
          <p:cNvSpPr txBox="1"/>
          <p:nvPr/>
        </p:nvSpPr>
        <p:spPr>
          <a:xfrm>
            <a:off x="0" y="8112329"/>
            <a:ext cx="1918741"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Oranges glow from UV light</a:t>
            </a:r>
          </a:p>
        </p:txBody>
      </p:sp>
      <p:sp>
        <p:nvSpPr>
          <p:cNvPr id="50" name="TextBox 49"/>
          <p:cNvSpPr txBox="1"/>
          <p:nvPr/>
        </p:nvSpPr>
        <p:spPr>
          <a:xfrm>
            <a:off x="1721277" y="3397797"/>
            <a:ext cx="1201844" cy="184666"/>
          </a:xfrm>
          <a:prstGeom prst="rect">
            <a:avLst/>
          </a:prstGeom>
          <a:solidFill>
            <a:schemeClr val="bg1"/>
          </a:solidFill>
          <a:ln>
            <a:solidFill>
              <a:schemeClr val="tx1"/>
            </a:solidFill>
          </a:ln>
        </p:spPr>
        <p:txBody>
          <a:bodyPr wrap="square" lIns="45720" tIns="0" rIns="45720" bIns="0" rtlCol="0">
            <a:spAutoFit/>
          </a:bodyPr>
          <a:lstStyle/>
          <a:p>
            <a:pPr algn="ctr"/>
            <a:r>
              <a:rPr lang="en-US" sz="1200" dirty="0" smtClean="0">
                <a:solidFill>
                  <a:prstClr val="black"/>
                </a:solidFill>
              </a:rPr>
              <a:t>UV photograph</a:t>
            </a:r>
          </a:p>
        </p:txBody>
      </p:sp>
      <p:sp>
        <p:nvSpPr>
          <p:cNvPr id="51" name="TextBox 50"/>
          <p:cNvSpPr txBox="1"/>
          <p:nvPr/>
        </p:nvSpPr>
        <p:spPr>
          <a:xfrm>
            <a:off x="4775498" y="5803640"/>
            <a:ext cx="1112118" cy="184666"/>
          </a:xfrm>
          <a:prstGeom prst="rect">
            <a:avLst/>
          </a:prstGeom>
          <a:solidFill>
            <a:schemeClr val="bg1"/>
          </a:solidFill>
          <a:ln>
            <a:solidFill>
              <a:schemeClr val="tx1"/>
            </a:solidFill>
          </a:ln>
        </p:spPr>
        <p:txBody>
          <a:bodyPr wrap="square" lIns="18288" tIns="0" rIns="18288" bIns="0" rtlCol="0">
            <a:spAutoFit/>
          </a:bodyPr>
          <a:lstStyle/>
          <a:p>
            <a:pPr algn="ctr"/>
            <a:r>
              <a:rPr lang="en-US" sz="1200" dirty="0" smtClean="0">
                <a:solidFill>
                  <a:prstClr val="black"/>
                </a:solidFill>
              </a:rPr>
              <a:t>UV photographs</a:t>
            </a:r>
          </a:p>
        </p:txBody>
      </p:sp>
      <p:sp>
        <p:nvSpPr>
          <p:cNvPr id="54" name="TextBox 53"/>
          <p:cNvSpPr txBox="1"/>
          <p:nvPr/>
        </p:nvSpPr>
        <p:spPr>
          <a:xfrm>
            <a:off x="2006082" y="1421362"/>
            <a:ext cx="4851917" cy="184666"/>
          </a:xfrm>
          <a:prstGeom prst="rect">
            <a:avLst/>
          </a:prstGeom>
          <a:solidFill>
            <a:schemeClr val="bg1"/>
          </a:solidFill>
          <a:ln>
            <a:noFill/>
          </a:ln>
        </p:spPr>
        <p:txBody>
          <a:bodyPr wrap="square" lIns="18288" tIns="0" rIns="18288" bIns="0" rtlCol="0">
            <a:spAutoFit/>
          </a:bodyPr>
          <a:lstStyle/>
          <a:p>
            <a:pPr algn="ctr"/>
            <a:r>
              <a:rPr lang="en-US" sz="1200" spc="-30" dirty="0" smtClean="0">
                <a:solidFill>
                  <a:prstClr val="black"/>
                </a:solidFill>
              </a:rPr>
              <a:t>UV photography reveals danger of Sun’s UV light and effectiveness of sunscreen.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47628" y="102870"/>
            <a:ext cx="4620175" cy="1438535"/>
          </a:xfrm>
          <a:prstGeom prst="rect">
            <a:avLst/>
          </a:prstGeom>
          <a:noFill/>
        </p:spPr>
        <p:txBody>
          <a:bodyPr wrap="none" lIns="91440" tIns="45720" rIns="91440" bIns="45720">
            <a:spAutoFit/>
          </a:bodyPr>
          <a:lstStyle/>
          <a:p>
            <a:pPr algn="ctr">
              <a:lnSpc>
                <a:spcPct val="80000"/>
              </a:lnSpc>
            </a:pP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Lab 6: </a:t>
            </a:r>
            <a:r>
              <a:rPr lang="en-US" sz="5400" b="1" dirty="0" smtClean="0">
                <a:ln w="17780" cmpd="sng">
                  <a:solidFill>
                    <a:schemeClr val="accent1">
                      <a:tint val="3000"/>
                    </a:schemeClr>
                  </a:solidFill>
                  <a:prstDash val="solid"/>
                  <a:miter lim="800000"/>
                </a:ln>
                <a:gradFill>
                  <a:gsLst>
                    <a:gs pos="37000">
                      <a:srgbClr val="954ECA"/>
                    </a:gs>
                    <a:gs pos="90000">
                      <a:schemeClr val="tx1"/>
                    </a:gs>
                  </a:gsLst>
                  <a:lin ang="5400000" scaled="0"/>
                </a:gradFill>
                <a:effectLst>
                  <a:outerShdw blurRad="55000" dist="50800" dir="5400000" algn="tl">
                    <a:srgbClr val="000000">
                      <a:alpha val="33000"/>
                    </a:srgbClr>
                  </a:outerShdw>
                </a:effectLst>
              </a:rPr>
              <a:t>UV Light</a:t>
            </a: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 </a:t>
            </a:r>
          </a:p>
          <a:p>
            <a:pPr algn="ctr">
              <a:lnSpc>
                <a:spcPct val="80000"/>
              </a:lnSpc>
            </a:pPr>
            <a:r>
              <a:rPr lang="en-US" sz="5400" b="1" dirty="0" smtClean="0">
                <a:ln w="17780" cmpd="sng">
                  <a:solidFill>
                    <a:schemeClr val="accent1">
                      <a:tint val="3000"/>
                    </a:schemeClr>
                  </a:solidFill>
                  <a:prstDash val="solid"/>
                  <a:miter lim="800000"/>
                </a:ln>
                <a:gradFill>
                  <a:gsLst>
                    <a:gs pos="10000">
                      <a:srgbClr val="C00000"/>
                    </a:gs>
                    <a:gs pos="90000">
                      <a:schemeClr val="accent6"/>
                    </a:gs>
                  </a:gsLst>
                  <a:lin ang="5400000"/>
                </a:gradFill>
                <a:effectLst>
                  <a:outerShdw blurRad="55000" dist="50800" dir="5400000" algn="tl">
                    <a:srgbClr val="000000">
                      <a:alpha val="33000"/>
                    </a:srgbClr>
                  </a:outerShdw>
                </a:effectLst>
              </a:rPr>
              <a:t>&amp; </a:t>
            </a:r>
            <a:r>
              <a:rPr lang="en-US" sz="5400" b="1" u="sng" dirty="0" smtClean="0">
                <a:ln w="17780" cmpd="sng">
                  <a:solidFill>
                    <a:schemeClr val="accent1">
                      <a:tint val="3000"/>
                    </a:schemeClr>
                  </a:solidFill>
                  <a:prstDash val="solid"/>
                  <a:miter lim="800000"/>
                </a:ln>
                <a:gradFill>
                  <a:gsLst>
                    <a:gs pos="10000">
                      <a:schemeClr val="accent6">
                        <a:lumMod val="50000"/>
                      </a:schemeClr>
                    </a:gs>
                    <a:gs pos="90000">
                      <a:schemeClr val="accent6"/>
                    </a:gs>
                  </a:gsLst>
                  <a:lin ang="5400000"/>
                </a:gradFill>
                <a:effectLst>
                  <a:outerShdw blurRad="55000" dist="50800" dir="5400000" algn="tl">
                    <a:srgbClr val="000000">
                      <a:alpha val="33000"/>
                    </a:srgbClr>
                  </a:outerShdw>
                </a:effectLst>
              </a:rPr>
              <a:t>Air Pollution</a:t>
            </a:r>
            <a:endParaRPr lang="en-US" sz="5400" b="1" u="sng" cap="none" spc="0" dirty="0">
              <a:ln w="17780" cmpd="sng">
                <a:solidFill>
                  <a:schemeClr val="accent1">
                    <a:tint val="3000"/>
                  </a:schemeClr>
                </a:solidFill>
                <a:prstDash val="solid"/>
                <a:miter lim="800000"/>
              </a:ln>
              <a:gradFill>
                <a:gsLst>
                  <a:gs pos="10000">
                    <a:schemeClr val="accent6">
                      <a:lumMod val="50000"/>
                    </a:schemeClr>
                  </a:gs>
                  <a:gs pos="90000">
                    <a:schemeClr val="accent6"/>
                  </a:gs>
                </a:gsLst>
                <a:lin ang="5400000"/>
              </a:gradFill>
              <a:effectLst>
                <a:outerShdw blurRad="55000" dist="50800" dir="5400000" algn="tl">
                  <a:srgbClr val="000000">
                    <a:alpha val="33000"/>
                  </a:srgbClr>
                </a:outerShdw>
              </a:effectLst>
            </a:endParaRPr>
          </a:p>
        </p:txBody>
      </p:sp>
      <p:pic>
        <p:nvPicPr>
          <p:cNvPr id="10" name="Picture 6"/>
          <p:cNvPicPr>
            <a:picLocks noChangeAspect="1" noChangeArrowheads="1"/>
          </p:cNvPicPr>
          <p:nvPr/>
        </p:nvPicPr>
        <p:blipFill>
          <a:blip r:embed="rId3" cstate="print"/>
          <a:srcRect/>
          <a:stretch>
            <a:fillRect/>
          </a:stretch>
        </p:blipFill>
        <p:spPr bwMode="auto">
          <a:xfrm>
            <a:off x="0" y="0"/>
            <a:ext cx="2031512" cy="1623060"/>
          </a:xfrm>
          <a:prstGeom prst="rect">
            <a:avLst/>
          </a:prstGeom>
          <a:noFill/>
          <a:ln w="9525">
            <a:noFill/>
            <a:miter lim="800000"/>
            <a:headEnd/>
            <a:tailEnd/>
          </a:ln>
        </p:spPr>
      </p:pic>
      <p:pic>
        <p:nvPicPr>
          <p:cNvPr id="47" name="Picture 46" descr="Collage800.jpg"/>
          <p:cNvPicPr>
            <a:picLocks noChangeAspect="1"/>
          </p:cNvPicPr>
          <p:nvPr/>
        </p:nvPicPr>
        <p:blipFill>
          <a:blip r:embed="rId4" cstate="print"/>
          <a:stretch>
            <a:fillRect/>
          </a:stretch>
        </p:blipFill>
        <p:spPr>
          <a:xfrm>
            <a:off x="0" y="1847471"/>
            <a:ext cx="4148319" cy="3116425"/>
          </a:xfrm>
          <a:prstGeom prst="rect">
            <a:avLst/>
          </a:prstGeom>
        </p:spPr>
      </p:pic>
      <p:pic>
        <p:nvPicPr>
          <p:cNvPr id="50" name="Picture 49" descr="DustStormPhoenix.jpg"/>
          <p:cNvPicPr>
            <a:picLocks noChangeAspect="1"/>
          </p:cNvPicPr>
          <p:nvPr/>
        </p:nvPicPr>
        <p:blipFill>
          <a:blip r:embed="rId5" cstate="print"/>
          <a:srcRect/>
          <a:stretch>
            <a:fillRect/>
          </a:stretch>
        </p:blipFill>
        <p:spPr>
          <a:xfrm>
            <a:off x="4142792" y="5050026"/>
            <a:ext cx="2715208" cy="2013244"/>
          </a:xfrm>
          <a:prstGeom prst="rect">
            <a:avLst/>
          </a:prstGeom>
        </p:spPr>
      </p:pic>
      <p:pic>
        <p:nvPicPr>
          <p:cNvPr id="51" name="Picture 50" descr="clifton-morenci-stack_.jpg"/>
          <p:cNvPicPr>
            <a:picLocks noChangeAspect="1"/>
          </p:cNvPicPr>
          <p:nvPr/>
        </p:nvPicPr>
        <p:blipFill>
          <a:blip r:embed="rId6" cstate="print">
            <a:lum bright="10000"/>
          </a:blip>
          <a:srcRect/>
          <a:stretch>
            <a:fillRect/>
          </a:stretch>
        </p:blipFill>
        <p:spPr>
          <a:xfrm>
            <a:off x="4246579" y="1642188"/>
            <a:ext cx="2555435" cy="334968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52" name="Picture 51" descr="CarTrafficText.jpg"/>
          <p:cNvPicPr>
            <a:picLocks noChangeAspect="1"/>
          </p:cNvPicPr>
          <p:nvPr/>
        </p:nvPicPr>
        <p:blipFill>
          <a:blip r:embed="rId7" cstate="print"/>
          <a:stretch>
            <a:fillRect/>
          </a:stretch>
        </p:blipFill>
        <p:spPr>
          <a:xfrm>
            <a:off x="4133462" y="7100597"/>
            <a:ext cx="2724538" cy="2043404"/>
          </a:xfrm>
          <a:prstGeom prst="rect">
            <a:avLst/>
          </a:prstGeom>
        </p:spPr>
      </p:pic>
      <p:pic>
        <p:nvPicPr>
          <p:cNvPr id="75778" name="Picture 2" descr="E:\ChemistryLand\CHM107\IntheNews\VirtualSky.jpg"/>
          <p:cNvPicPr>
            <a:picLocks noChangeAspect="1" noChangeArrowheads="1"/>
          </p:cNvPicPr>
          <p:nvPr/>
        </p:nvPicPr>
        <p:blipFill>
          <a:blip r:embed="rId8" cstate="print"/>
          <a:srcRect l="31013" t="28801"/>
          <a:stretch>
            <a:fillRect/>
          </a:stretch>
        </p:blipFill>
        <p:spPr bwMode="auto">
          <a:xfrm>
            <a:off x="1866672" y="7809723"/>
            <a:ext cx="2276121" cy="1334278"/>
          </a:xfrm>
          <a:prstGeom prst="rect">
            <a:avLst/>
          </a:prstGeom>
          <a:noFill/>
        </p:spPr>
      </p:pic>
      <p:pic>
        <p:nvPicPr>
          <p:cNvPr id="75780" name="Picture 4" descr="E:\ChemistryLand\CHM107\IntheNews\Smog is so bad switch on giant televisions to see sunrise - Mirror Online_files\GiantScreen.jpg"/>
          <p:cNvPicPr>
            <a:picLocks noChangeAspect="1" noChangeArrowheads="1"/>
          </p:cNvPicPr>
          <p:nvPr/>
        </p:nvPicPr>
        <p:blipFill>
          <a:blip r:embed="rId9" cstate="print"/>
          <a:srcRect/>
          <a:stretch>
            <a:fillRect/>
          </a:stretch>
        </p:blipFill>
        <p:spPr bwMode="auto">
          <a:xfrm>
            <a:off x="-5" y="7615399"/>
            <a:ext cx="2071401" cy="1528601"/>
          </a:xfrm>
          <a:prstGeom prst="rect">
            <a:avLst/>
          </a:prstGeom>
          <a:noFill/>
        </p:spPr>
      </p:pic>
      <p:pic>
        <p:nvPicPr>
          <p:cNvPr id="75782" name="Picture 6" descr="E:\ChemistryLand\CHM107\IntheNews\Masks.jpg"/>
          <p:cNvPicPr>
            <a:picLocks noChangeAspect="1" noChangeArrowheads="1"/>
          </p:cNvPicPr>
          <p:nvPr/>
        </p:nvPicPr>
        <p:blipFill>
          <a:blip r:embed="rId10" cstate="print"/>
          <a:srcRect t="19763"/>
          <a:stretch>
            <a:fillRect/>
          </a:stretch>
        </p:blipFill>
        <p:spPr bwMode="auto">
          <a:xfrm>
            <a:off x="0" y="5318449"/>
            <a:ext cx="4152122" cy="2500292"/>
          </a:xfrm>
          <a:prstGeom prst="rect">
            <a:avLst/>
          </a:prstGeom>
          <a:noFill/>
        </p:spPr>
      </p:pic>
      <p:sp>
        <p:nvSpPr>
          <p:cNvPr id="37" name="TextBox 36"/>
          <p:cNvSpPr txBox="1"/>
          <p:nvPr/>
        </p:nvSpPr>
        <p:spPr>
          <a:xfrm>
            <a:off x="27984" y="8821244"/>
            <a:ext cx="4021502" cy="184666"/>
          </a:xfrm>
          <a:prstGeom prst="rect">
            <a:avLst/>
          </a:prstGeom>
          <a:solidFill>
            <a:schemeClr val="bg1">
              <a:lumMod val="85000"/>
            </a:schemeClr>
          </a:solidFill>
          <a:ln>
            <a:solidFill>
              <a:schemeClr val="tx1"/>
            </a:solidFill>
          </a:ln>
        </p:spPr>
        <p:txBody>
          <a:bodyPr wrap="square" lIns="45720" tIns="0" rIns="45720" bIns="0" rtlCol="0">
            <a:spAutoFit/>
          </a:bodyPr>
          <a:lstStyle/>
          <a:p>
            <a:pPr algn="ctr"/>
            <a:r>
              <a:rPr lang="en-US" sz="1200" spc="-20" dirty="0" smtClean="0">
                <a:solidFill>
                  <a:prstClr val="black"/>
                </a:solidFill>
                <a:latin typeface="Arial Narrow" pitchFamily="34" charset="0"/>
              </a:rPr>
              <a:t>TV screens used to remind people what a sunrise and blue sky look like</a:t>
            </a:r>
          </a:p>
        </p:txBody>
      </p:sp>
      <p:sp>
        <p:nvSpPr>
          <p:cNvPr id="44" name="TextBox 43"/>
          <p:cNvSpPr txBox="1"/>
          <p:nvPr/>
        </p:nvSpPr>
        <p:spPr>
          <a:xfrm>
            <a:off x="0" y="5126534"/>
            <a:ext cx="4142792" cy="184666"/>
          </a:xfrm>
          <a:prstGeom prst="rect">
            <a:avLst/>
          </a:prstGeom>
          <a:solidFill>
            <a:schemeClr val="tx1">
              <a:lumMod val="75000"/>
              <a:lumOff val="25000"/>
            </a:schemeClr>
          </a:solidFill>
          <a:ln>
            <a:solidFill>
              <a:schemeClr val="tx1"/>
            </a:solidFill>
          </a:ln>
        </p:spPr>
        <p:txBody>
          <a:bodyPr wrap="square" lIns="45720" tIns="0" rIns="45720" bIns="0" rtlCol="0">
            <a:spAutoFit/>
          </a:bodyPr>
          <a:lstStyle/>
          <a:p>
            <a:pPr algn="ctr"/>
            <a:r>
              <a:rPr lang="en-US" sz="1200" dirty="0" smtClean="0">
                <a:solidFill>
                  <a:schemeClr val="bg1"/>
                </a:solidFill>
              </a:rPr>
              <a:t>During periods of high pollution, people in Beijing wear masks.</a:t>
            </a:r>
          </a:p>
        </p:txBody>
      </p:sp>
      <p:sp>
        <p:nvSpPr>
          <p:cNvPr id="53" name="TextBox 52"/>
          <p:cNvSpPr txBox="1"/>
          <p:nvPr/>
        </p:nvSpPr>
        <p:spPr>
          <a:xfrm>
            <a:off x="4673765" y="6567995"/>
            <a:ext cx="1686392" cy="184666"/>
          </a:xfrm>
          <a:prstGeom prst="rect">
            <a:avLst/>
          </a:prstGeom>
          <a:solidFill>
            <a:srgbClr val="E7D1BF"/>
          </a:solidFill>
          <a:ln>
            <a:solidFill>
              <a:schemeClr val="tx1"/>
            </a:solidFill>
          </a:ln>
        </p:spPr>
        <p:txBody>
          <a:bodyPr wrap="square" lIns="45720" tIns="0" rIns="45720" bIns="0" rtlCol="0">
            <a:spAutoFit/>
          </a:bodyPr>
          <a:lstStyle/>
          <a:p>
            <a:pPr algn="ctr"/>
            <a:r>
              <a:rPr lang="en-US" sz="1200" spc="-30" dirty="0" smtClean="0">
                <a:solidFill>
                  <a:prstClr val="black"/>
                </a:solidFill>
              </a:rPr>
              <a:t>Dust storm hits Phoenix</a:t>
            </a:r>
            <a:endParaRPr lang="en-US" sz="1200" dirty="0" smtClean="0">
              <a:solidFill>
                <a:prstClr val="black"/>
              </a:solidFill>
            </a:endParaRPr>
          </a:p>
        </p:txBody>
      </p:sp>
      <p:sp>
        <p:nvSpPr>
          <p:cNvPr id="46" name="TextBox 45"/>
          <p:cNvSpPr txBox="1"/>
          <p:nvPr/>
        </p:nvSpPr>
        <p:spPr>
          <a:xfrm>
            <a:off x="4334752" y="4642780"/>
            <a:ext cx="2299311" cy="184666"/>
          </a:xfrm>
          <a:prstGeom prst="rect">
            <a:avLst/>
          </a:prstGeom>
          <a:solidFill>
            <a:srgbClr val="94513C"/>
          </a:solidFill>
          <a:ln>
            <a:solidFill>
              <a:schemeClr val="tx1"/>
            </a:solidFill>
          </a:ln>
        </p:spPr>
        <p:txBody>
          <a:bodyPr wrap="square" lIns="45720" tIns="0" rIns="45720" bIns="0" rtlCol="0">
            <a:spAutoFit/>
          </a:bodyPr>
          <a:lstStyle/>
          <a:p>
            <a:pPr algn="ctr"/>
            <a:r>
              <a:rPr lang="en-US" sz="1200" spc="-30" dirty="0" smtClean="0">
                <a:solidFill>
                  <a:srgbClr val="FFC6A3"/>
                </a:solidFill>
              </a:rPr>
              <a:t>Smoke from a copper mine in Arizona</a:t>
            </a:r>
            <a:endParaRPr lang="en-US" sz="1200" dirty="0" smtClean="0">
              <a:solidFill>
                <a:srgbClr val="FFC6A3"/>
              </a:solidFill>
            </a:endParaRPr>
          </a:p>
        </p:txBody>
      </p:sp>
      <p:sp>
        <p:nvSpPr>
          <p:cNvPr id="54" name="TextBox 53"/>
          <p:cNvSpPr txBox="1"/>
          <p:nvPr/>
        </p:nvSpPr>
        <p:spPr>
          <a:xfrm>
            <a:off x="1044159" y="1706755"/>
            <a:ext cx="2202895" cy="215444"/>
          </a:xfrm>
          <a:prstGeom prst="rect">
            <a:avLst/>
          </a:prstGeom>
          <a:solidFill>
            <a:srgbClr val="E7D1BF"/>
          </a:solidFill>
          <a:ln>
            <a:solidFill>
              <a:schemeClr val="tx1"/>
            </a:solidFill>
          </a:ln>
        </p:spPr>
        <p:txBody>
          <a:bodyPr wrap="square" lIns="45720" tIns="0" rIns="45720" bIns="0" rtlCol="0">
            <a:spAutoFit/>
          </a:bodyPr>
          <a:lstStyle/>
          <a:p>
            <a:pPr algn="ctr"/>
            <a:r>
              <a:rPr lang="en-US" sz="1400" dirty="0" smtClean="0">
                <a:solidFill>
                  <a:prstClr val="black"/>
                </a:solidFill>
              </a:rPr>
              <a:t>Particulates we breathe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rduino.jpg"/>
          <p:cNvPicPr>
            <a:picLocks noChangeAspect="1"/>
          </p:cNvPicPr>
          <p:nvPr/>
        </p:nvPicPr>
        <p:blipFill>
          <a:blip r:embed="rId3" cstate="print">
            <a:grayscl/>
          </a:blip>
          <a:stretch>
            <a:fillRect/>
          </a:stretch>
        </p:blipFill>
        <p:spPr>
          <a:xfrm>
            <a:off x="3174206" y="3017521"/>
            <a:ext cx="1950720" cy="1463040"/>
          </a:xfrm>
          <a:prstGeom prst="rect">
            <a:avLst/>
          </a:prstGeom>
        </p:spPr>
      </p:pic>
      <p:sp>
        <p:nvSpPr>
          <p:cNvPr id="4" name="Hexagon 3"/>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6: UV Light &amp; Air Pollution: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UV Light Protection</a:t>
            </a:r>
            <a:endParaRPr lang="en-US" sz="1400" baseline="-25000" dirty="0">
              <a:solidFill>
                <a:prstClr val="black"/>
              </a:solidFill>
              <a:latin typeface="Arial" pitchFamily="34" charset="0"/>
              <a:cs typeface="Arial" pitchFamily="34" charset="0"/>
            </a:endParaRPr>
          </a:p>
        </p:txBody>
      </p:sp>
      <p:sp>
        <p:nvSpPr>
          <p:cNvPr id="102" name="TextBox 101"/>
          <p:cNvSpPr txBox="1"/>
          <p:nvPr/>
        </p:nvSpPr>
        <p:spPr>
          <a:xfrm>
            <a:off x="116681" y="2493993"/>
            <a:ext cx="6619875" cy="498598"/>
          </a:xfrm>
          <a:prstGeom prst="rect">
            <a:avLst/>
          </a:prstGeom>
          <a:noFill/>
        </p:spPr>
        <p:txBody>
          <a:bodyPr wrap="square" lIns="0" tIns="0" rIns="0" bIns="0" rtlCol="0">
            <a:spAutoFit/>
          </a:bodyPr>
          <a:lstStyle/>
          <a:p>
            <a:pPr>
              <a:lnSpc>
                <a:spcPct val="90000"/>
              </a:lnSpc>
            </a:pPr>
            <a:r>
              <a:rPr lang="en-US" sz="1200" b="1" dirty="0">
                <a:solidFill>
                  <a:prstClr val="black"/>
                </a:solidFill>
              </a:rPr>
              <a:t>UV Light Detection: </a:t>
            </a:r>
            <a:r>
              <a:rPr lang="en-US" sz="1200" dirty="0">
                <a:solidFill>
                  <a:prstClr val="black"/>
                </a:solidFill>
              </a:rPr>
              <a:t>   We will use 3 approaches for detecting how much UV light passes through a collection of sunglasses (including your own).  </a:t>
            </a:r>
            <a:r>
              <a:rPr lang="en-US" sz="1200" b="1" dirty="0">
                <a:solidFill>
                  <a:prstClr val="black"/>
                </a:solidFill>
              </a:rPr>
              <a:t>1)</a:t>
            </a:r>
            <a:r>
              <a:rPr lang="en-US" sz="1200" dirty="0">
                <a:solidFill>
                  <a:prstClr val="black"/>
                </a:solidFill>
              </a:rPr>
              <a:t> Beads that change color in the presence of UV light.    </a:t>
            </a:r>
            <a:br>
              <a:rPr lang="en-US" sz="1200" dirty="0">
                <a:solidFill>
                  <a:prstClr val="black"/>
                </a:solidFill>
              </a:rPr>
            </a:br>
            <a:r>
              <a:rPr lang="en-US" sz="1200" b="1" dirty="0">
                <a:solidFill>
                  <a:prstClr val="black"/>
                </a:solidFill>
              </a:rPr>
              <a:t>2)</a:t>
            </a:r>
            <a:r>
              <a:rPr lang="en-US" sz="1200" dirty="0">
                <a:solidFill>
                  <a:prstClr val="black"/>
                </a:solidFill>
              </a:rPr>
              <a:t> UV sensor attached to an </a:t>
            </a:r>
            <a:r>
              <a:rPr lang="en-US" sz="1200" dirty="0" err="1">
                <a:solidFill>
                  <a:prstClr val="black"/>
                </a:solidFill>
              </a:rPr>
              <a:t>Arduino</a:t>
            </a:r>
            <a:r>
              <a:rPr lang="en-US" sz="1200" dirty="0">
                <a:solidFill>
                  <a:prstClr val="black"/>
                </a:solidFill>
              </a:rPr>
              <a:t> microprocessor.   </a:t>
            </a:r>
            <a:r>
              <a:rPr lang="en-US" sz="1200" b="1" dirty="0">
                <a:solidFill>
                  <a:prstClr val="black"/>
                </a:solidFill>
              </a:rPr>
              <a:t>3) </a:t>
            </a:r>
            <a:r>
              <a:rPr lang="en-US" sz="1200" dirty="0">
                <a:solidFill>
                  <a:prstClr val="black"/>
                </a:solidFill>
              </a:rPr>
              <a:t> Fluorescent materials.</a:t>
            </a:r>
          </a:p>
        </p:txBody>
      </p:sp>
      <p:sp>
        <p:nvSpPr>
          <p:cNvPr id="21" name="TextBox 20"/>
          <p:cNvSpPr txBox="1"/>
          <p:nvPr/>
        </p:nvSpPr>
        <p:spPr>
          <a:xfrm>
            <a:off x="2799184" y="473090"/>
            <a:ext cx="4008465" cy="830997"/>
          </a:xfrm>
          <a:prstGeom prst="rect">
            <a:avLst/>
          </a:prstGeom>
          <a:noFill/>
        </p:spPr>
        <p:txBody>
          <a:bodyPr wrap="square" lIns="0" tIns="0" rIns="0" bIns="0" rtlCol="0">
            <a:spAutoFit/>
          </a:bodyPr>
          <a:lstStyle/>
          <a:p>
            <a:pPr>
              <a:lnSpc>
                <a:spcPct val="90000"/>
              </a:lnSpc>
            </a:pPr>
            <a:r>
              <a:rPr lang="en-US" sz="1200" b="1" dirty="0">
                <a:solidFill>
                  <a:prstClr val="black"/>
                </a:solidFill>
              </a:rPr>
              <a:t>Sunglasses are best defense against UV damage to eyes:</a:t>
            </a:r>
            <a:r>
              <a:rPr lang="en-US" sz="1200" dirty="0">
                <a:solidFill>
                  <a:prstClr val="black"/>
                </a:solidFill>
              </a:rPr>
              <a:t>  </a:t>
            </a:r>
          </a:p>
          <a:p>
            <a:pPr>
              <a:lnSpc>
                <a:spcPct val="90000"/>
              </a:lnSpc>
            </a:pPr>
            <a:r>
              <a:rPr lang="en-US" sz="1200" dirty="0">
                <a:solidFill>
                  <a:prstClr val="black"/>
                </a:solidFill>
              </a:rPr>
              <a:t>Sunglasses are good for reducing glare but more importantly they reduce the UV light that hit our eyes.   UV light contributes to cataracts (cloudiness) in the lens and to melanoma cancer that can affect the whole eye.</a:t>
            </a:r>
          </a:p>
        </p:txBody>
      </p:sp>
      <p:sp>
        <p:nvSpPr>
          <p:cNvPr id="38" name="TextBox 37"/>
          <p:cNvSpPr txBox="1"/>
          <p:nvPr/>
        </p:nvSpPr>
        <p:spPr>
          <a:xfrm>
            <a:off x="88106" y="4556563"/>
            <a:ext cx="6769894" cy="1061829"/>
          </a:xfrm>
          <a:prstGeom prst="rect">
            <a:avLst/>
          </a:prstGeom>
          <a:noFill/>
        </p:spPr>
        <p:txBody>
          <a:bodyPr wrap="square" lIns="0" tIns="0" rIns="0" bIns="0" rtlCol="0">
            <a:spAutoFit/>
          </a:bodyPr>
          <a:lstStyle/>
          <a:p>
            <a:pPr>
              <a:lnSpc>
                <a:spcPct val="90000"/>
              </a:lnSpc>
            </a:pPr>
            <a:r>
              <a:rPr lang="en-US" sz="1200" b="1" dirty="0">
                <a:solidFill>
                  <a:prstClr val="black"/>
                </a:solidFill>
              </a:rPr>
              <a:t>Check Sunglasses UV protection: </a:t>
            </a:r>
            <a:r>
              <a:rPr lang="en-US" sz="1200" dirty="0">
                <a:solidFill>
                  <a:prstClr val="black"/>
                </a:solidFill>
              </a:rPr>
              <a:t>   A UV lamp will be used as a source of UV light or sunlight can be used.   </a:t>
            </a:r>
          </a:p>
          <a:p>
            <a:pPr>
              <a:lnSpc>
                <a:spcPct val="90000"/>
              </a:lnSpc>
            </a:pPr>
            <a:r>
              <a:rPr lang="en-US" sz="1200" dirty="0">
                <a:solidFill>
                  <a:prstClr val="black"/>
                </a:solidFill>
              </a:rPr>
              <a:t>Use the beads as shown in the photo above to have half of them exposed to the UV source directly and half being protected by the sunglass.     When no UV light is hitting the beads, they are white.  In the presence of strong UV light, the beads are multi-colored.   From the level of color of the beads </a:t>
            </a:r>
            <a:r>
              <a:rPr lang="en-US" sz="1200" b="1" dirty="0">
                <a:solidFill>
                  <a:prstClr val="black"/>
                </a:solidFill>
              </a:rPr>
              <a:t>estimate</a:t>
            </a:r>
            <a:r>
              <a:rPr lang="en-US" sz="1200" dirty="0">
                <a:solidFill>
                  <a:prstClr val="black"/>
                </a:solidFill>
              </a:rPr>
              <a:t> the percentage of UV light each pair of Sunglasses are blocking.  </a:t>
            </a:r>
          </a:p>
          <a:p>
            <a:pPr>
              <a:lnSpc>
                <a:spcPct val="125000"/>
              </a:lnSpc>
            </a:pPr>
            <a:r>
              <a:rPr lang="en-US" sz="1200" dirty="0">
                <a:solidFill>
                  <a:prstClr val="black"/>
                </a:solidFill>
              </a:rPr>
              <a:t>Sunglasses #1 blocks:     _______ %     Sunglasses #2 blocks:   _______%      Sunglasses #3 blocks:  ______ %</a:t>
            </a:r>
          </a:p>
        </p:txBody>
      </p:sp>
      <p:sp>
        <p:nvSpPr>
          <p:cNvPr id="39" name="TextBox 38"/>
          <p:cNvSpPr txBox="1"/>
          <p:nvPr/>
        </p:nvSpPr>
        <p:spPr>
          <a:xfrm>
            <a:off x="100013" y="5643938"/>
            <a:ext cx="6757987" cy="1163395"/>
          </a:xfrm>
          <a:prstGeom prst="rect">
            <a:avLst/>
          </a:prstGeom>
          <a:noFill/>
        </p:spPr>
        <p:txBody>
          <a:bodyPr wrap="square" lIns="0" tIns="0" rIns="0" bIns="0" rtlCol="0">
            <a:spAutoFit/>
          </a:bodyPr>
          <a:lstStyle/>
          <a:p>
            <a:pPr>
              <a:lnSpc>
                <a:spcPct val="90000"/>
              </a:lnSpc>
            </a:pPr>
            <a:r>
              <a:rPr lang="en-US" sz="1200" b="1" dirty="0">
                <a:solidFill>
                  <a:prstClr val="black"/>
                </a:solidFill>
              </a:rPr>
              <a:t>Check Sunglasses using UV light sensor hooked to </a:t>
            </a:r>
            <a:r>
              <a:rPr lang="en-US" sz="1200" b="1" dirty="0" err="1">
                <a:solidFill>
                  <a:prstClr val="black"/>
                </a:solidFill>
              </a:rPr>
              <a:t>Arduino</a:t>
            </a:r>
            <a:r>
              <a:rPr lang="en-US" sz="1200" b="1" dirty="0">
                <a:solidFill>
                  <a:prstClr val="black"/>
                </a:solidFill>
              </a:rPr>
              <a:t>:</a:t>
            </a:r>
            <a:r>
              <a:rPr lang="en-US" sz="1200" dirty="0">
                <a:solidFill>
                  <a:prstClr val="black"/>
                </a:solidFill>
              </a:rPr>
              <a:t>    First read the UV level that the sensor sees without the sunglasses.  </a:t>
            </a:r>
            <a:r>
              <a:rPr lang="en-US" sz="1200" dirty="0">
                <a:solidFill>
                  <a:prstClr val="black"/>
                </a:solidFill>
              </a:rPr>
              <a:t>Record that </a:t>
            </a:r>
            <a:r>
              <a:rPr lang="en-US" sz="1200" dirty="0" smtClean="0">
                <a:solidFill>
                  <a:prstClr val="black"/>
                </a:solidFill>
              </a:rPr>
              <a:t>here</a:t>
            </a:r>
            <a:r>
              <a:rPr lang="en-US" sz="1200" b="1" dirty="0" smtClean="0">
                <a:solidFill>
                  <a:prstClr val="black"/>
                </a:solidFill>
              </a:rPr>
              <a:t>(A)</a:t>
            </a:r>
            <a:r>
              <a:rPr lang="en-US" sz="1200" dirty="0" smtClean="0">
                <a:solidFill>
                  <a:prstClr val="black"/>
                </a:solidFill>
              </a:rPr>
              <a:t>:  </a:t>
            </a:r>
            <a:r>
              <a:rPr lang="en-US" sz="1200" dirty="0">
                <a:solidFill>
                  <a:prstClr val="black"/>
                </a:solidFill>
              </a:rPr>
              <a:t>__________    Then place </a:t>
            </a:r>
            <a:r>
              <a:rPr lang="en-US" sz="1200" dirty="0" smtClean="0">
                <a:solidFill>
                  <a:prstClr val="black"/>
                </a:solidFill>
              </a:rPr>
              <a:t>each of the three </a:t>
            </a:r>
            <a:r>
              <a:rPr lang="en-US" sz="1200" dirty="0">
                <a:solidFill>
                  <a:prstClr val="black"/>
                </a:solidFill>
              </a:rPr>
              <a:t>sunglasses in front of the sensor and get those levels.  That will be how much UV light</a:t>
            </a:r>
            <a:r>
              <a:rPr lang="en-US" sz="1200" b="1" dirty="0">
                <a:solidFill>
                  <a:prstClr val="black"/>
                </a:solidFill>
              </a:rPr>
              <a:t> gets </a:t>
            </a:r>
            <a:r>
              <a:rPr lang="en-US" sz="1200" b="1" dirty="0" smtClean="0">
                <a:solidFill>
                  <a:prstClr val="black"/>
                </a:solidFill>
              </a:rPr>
              <a:t>through(B)</a:t>
            </a:r>
            <a:r>
              <a:rPr lang="en-US" sz="1200" dirty="0" smtClean="0">
                <a:solidFill>
                  <a:prstClr val="black"/>
                </a:solidFill>
              </a:rPr>
              <a:t>.</a:t>
            </a:r>
            <a:endParaRPr lang="en-US" sz="1200" dirty="0">
              <a:solidFill>
                <a:prstClr val="black"/>
              </a:solidFill>
            </a:endParaRPr>
          </a:p>
          <a:p>
            <a:pPr>
              <a:lnSpc>
                <a:spcPct val="90000"/>
              </a:lnSpc>
            </a:pPr>
            <a:r>
              <a:rPr lang="en-US" sz="1200" dirty="0">
                <a:solidFill>
                  <a:prstClr val="black"/>
                </a:solidFill>
              </a:rPr>
              <a:t>UV level Sunglasses #1 ________     UV level Sunglasses #2 ________     UV level Sunglasses #3 ________</a:t>
            </a:r>
          </a:p>
          <a:p>
            <a:pPr>
              <a:lnSpc>
                <a:spcPct val="90000"/>
              </a:lnSpc>
            </a:pPr>
            <a:r>
              <a:rPr lang="en-US" sz="1200" dirty="0">
                <a:solidFill>
                  <a:prstClr val="black"/>
                </a:solidFill>
              </a:rPr>
              <a:t>Now figure out how you would find out the percentage of UV light that each of those sunglasses </a:t>
            </a:r>
            <a:r>
              <a:rPr lang="en-US" sz="1200" b="1" dirty="0">
                <a:solidFill>
                  <a:prstClr val="black"/>
                </a:solidFill>
              </a:rPr>
              <a:t>blocked</a:t>
            </a:r>
            <a:r>
              <a:rPr lang="en-US" sz="1200" dirty="0" smtClean="0">
                <a:solidFill>
                  <a:prstClr val="black"/>
                </a:solidFill>
              </a:rPr>
              <a:t>.</a:t>
            </a:r>
            <a:br>
              <a:rPr lang="en-US" sz="1200" dirty="0" smtClean="0">
                <a:solidFill>
                  <a:prstClr val="black"/>
                </a:solidFill>
              </a:rPr>
            </a:br>
            <a:r>
              <a:rPr lang="en-US" sz="1200" i="1" dirty="0" smtClean="0">
                <a:solidFill>
                  <a:prstClr val="black"/>
                </a:solidFill>
              </a:rPr>
              <a:t>(A-B)/A is fraction of full UV level blocked.  Multiply by 100 to get fraction as a percent.</a:t>
            </a:r>
            <a:endParaRPr lang="en-US" sz="1200" i="1" dirty="0">
              <a:solidFill>
                <a:prstClr val="black"/>
              </a:solidFill>
            </a:endParaRPr>
          </a:p>
          <a:p>
            <a:pPr>
              <a:lnSpc>
                <a:spcPct val="90000"/>
              </a:lnSpc>
            </a:pPr>
            <a:r>
              <a:rPr lang="en-US" sz="1200" dirty="0">
                <a:solidFill>
                  <a:prstClr val="black"/>
                </a:solidFill>
              </a:rPr>
              <a:t>Sunglasses #1 blocks:     _______ %     Sunglasses #2 blocks:   _______%     Sunglasses #3 blocks:  ______ % </a:t>
            </a:r>
          </a:p>
        </p:txBody>
      </p:sp>
      <p:pic>
        <p:nvPicPr>
          <p:cNvPr id="24" name="Picture 23" descr="WearingSunglasses.jpg"/>
          <p:cNvPicPr>
            <a:picLocks noChangeAspect="1"/>
          </p:cNvPicPr>
          <p:nvPr/>
        </p:nvPicPr>
        <p:blipFill>
          <a:blip r:embed="rId4" cstate="print">
            <a:grayscl/>
          </a:blip>
          <a:stretch>
            <a:fillRect/>
          </a:stretch>
        </p:blipFill>
        <p:spPr>
          <a:xfrm>
            <a:off x="1" y="485192"/>
            <a:ext cx="2708910" cy="1968192"/>
          </a:xfrm>
          <a:prstGeom prst="rect">
            <a:avLst/>
          </a:prstGeom>
        </p:spPr>
      </p:pic>
      <p:pic>
        <p:nvPicPr>
          <p:cNvPr id="25" name="Picture 24" descr="eyeballCataract.jpg"/>
          <p:cNvPicPr>
            <a:picLocks noChangeAspect="1"/>
          </p:cNvPicPr>
          <p:nvPr/>
        </p:nvPicPr>
        <p:blipFill>
          <a:blip r:embed="rId5" cstate="print">
            <a:grayscl/>
          </a:blip>
          <a:srcRect/>
          <a:stretch>
            <a:fillRect/>
          </a:stretch>
        </p:blipFill>
        <p:spPr>
          <a:xfrm>
            <a:off x="2794810" y="1308180"/>
            <a:ext cx="1927209" cy="1135957"/>
          </a:xfrm>
          <a:prstGeom prst="rect">
            <a:avLst/>
          </a:prstGeom>
        </p:spPr>
      </p:pic>
      <p:pic>
        <p:nvPicPr>
          <p:cNvPr id="26" name="Picture 25" descr="UVsensor.tif"/>
          <p:cNvPicPr>
            <a:picLocks noChangeAspect="1"/>
          </p:cNvPicPr>
          <p:nvPr/>
        </p:nvPicPr>
        <p:blipFill>
          <a:blip r:embed="rId6" cstate="print"/>
          <a:stretch>
            <a:fillRect/>
          </a:stretch>
        </p:blipFill>
        <p:spPr>
          <a:xfrm>
            <a:off x="2121696" y="2957689"/>
            <a:ext cx="1187564" cy="1463040"/>
          </a:xfrm>
          <a:prstGeom prst="rect">
            <a:avLst/>
          </a:prstGeom>
        </p:spPr>
      </p:pic>
      <p:pic>
        <p:nvPicPr>
          <p:cNvPr id="27" name="Picture 26" descr="Iris_melanoma.jpg"/>
          <p:cNvPicPr>
            <a:picLocks noChangeAspect="1"/>
          </p:cNvPicPr>
          <p:nvPr/>
        </p:nvPicPr>
        <p:blipFill>
          <a:blip r:embed="rId7" cstate="print">
            <a:grayscl/>
          </a:blip>
          <a:stretch>
            <a:fillRect/>
          </a:stretch>
        </p:blipFill>
        <p:spPr>
          <a:xfrm>
            <a:off x="5198268" y="1298512"/>
            <a:ext cx="1574007" cy="1116869"/>
          </a:xfrm>
          <a:prstGeom prst="rect">
            <a:avLst/>
          </a:prstGeom>
        </p:spPr>
      </p:pic>
      <p:pic>
        <p:nvPicPr>
          <p:cNvPr id="28" name="Picture 27" descr="HoldBehindGlasses.jpg"/>
          <p:cNvPicPr>
            <a:picLocks noChangeAspect="1"/>
          </p:cNvPicPr>
          <p:nvPr/>
        </p:nvPicPr>
        <p:blipFill>
          <a:blip r:embed="rId8" cstate="print">
            <a:grayscl/>
          </a:blip>
          <a:stretch>
            <a:fillRect/>
          </a:stretch>
        </p:blipFill>
        <p:spPr>
          <a:xfrm>
            <a:off x="127794" y="3011995"/>
            <a:ext cx="1930610" cy="1463040"/>
          </a:xfrm>
          <a:prstGeom prst="rect">
            <a:avLst/>
          </a:prstGeom>
        </p:spPr>
      </p:pic>
      <p:pic>
        <p:nvPicPr>
          <p:cNvPr id="32" name="Picture 31" descr="Fluorescent_Spray_Paint.jpg"/>
          <p:cNvPicPr>
            <a:picLocks noChangeAspect="1"/>
          </p:cNvPicPr>
          <p:nvPr/>
        </p:nvPicPr>
        <p:blipFill>
          <a:blip r:embed="rId9" cstate="print">
            <a:grayscl/>
          </a:blip>
          <a:srcRect/>
          <a:stretch>
            <a:fillRect/>
          </a:stretch>
        </p:blipFill>
        <p:spPr>
          <a:xfrm>
            <a:off x="7566659" y="2930306"/>
            <a:ext cx="1210516" cy="1645920"/>
          </a:xfrm>
          <a:prstGeom prst="rect">
            <a:avLst/>
          </a:prstGeom>
        </p:spPr>
      </p:pic>
      <p:sp>
        <p:nvSpPr>
          <p:cNvPr id="93" name="TextBox 92"/>
          <p:cNvSpPr txBox="1"/>
          <p:nvPr/>
        </p:nvSpPr>
        <p:spPr>
          <a:xfrm>
            <a:off x="3757223" y="2137389"/>
            <a:ext cx="857640" cy="185988"/>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Cataracts</a:t>
            </a:r>
          </a:p>
        </p:txBody>
      </p:sp>
      <p:cxnSp>
        <p:nvCxnSpPr>
          <p:cNvPr id="31" name="Straight Arrow Connector 30"/>
          <p:cNvCxnSpPr/>
          <p:nvPr/>
        </p:nvCxnSpPr>
        <p:spPr>
          <a:xfrm flipH="1" flipV="1">
            <a:off x="3771900" y="1921669"/>
            <a:ext cx="164308" cy="228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59867" y="2204064"/>
            <a:ext cx="857640" cy="185988"/>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Melanoma</a:t>
            </a:r>
          </a:p>
        </p:txBody>
      </p:sp>
      <p:cxnSp>
        <p:nvCxnSpPr>
          <p:cNvPr id="36" name="Straight Arrow Connector 35"/>
          <p:cNvCxnSpPr>
            <a:stCxn id="35" idx="0"/>
          </p:cNvCxnSpPr>
          <p:nvPr/>
        </p:nvCxnSpPr>
        <p:spPr>
          <a:xfrm flipH="1" flipV="1">
            <a:off x="5893594" y="2050256"/>
            <a:ext cx="395093" cy="15380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191" y="6911262"/>
            <a:ext cx="5773991" cy="997196"/>
          </a:xfrm>
          <a:prstGeom prst="rect">
            <a:avLst/>
          </a:prstGeom>
          <a:noFill/>
        </p:spPr>
        <p:txBody>
          <a:bodyPr wrap="square" lIns="0" tIns="0" rIns="0" bIns="0" rtlCol="0">
            <a:spAutoFit/>
          </a:bodyPr>
          <a:lstStyle/>
          <a:p>
            <a:pPr>
              <a:lnSpc>
                <a:spcPct val="90000"/>
              </a:lnSpc>
            </a:pPr>
            <a:r>
              <a:rPr lang="en-US" sz="1200" b="1" spc="-20" dirty="0">
                <a:solidFill>
                  <a:prstClr val="black"/>
                </a:solidFill>
              </a:rPr>
              <a:t>Check sunscreen using UV light sensor hooked to </a:t>
            </a:r>
            <a:r>
              <a:rPr lang="en-US" sz="1200" b="1" spc="-20" dirty="0" err="1">
                <a:solidFill>
                  <a:prstClr val="black"/>
                </a:solidFill>
              </a:rPr>
              <a:t>Arduino</a:t>
            </a:r>
            <a:r>
              <a:rPr lang="en-US" sz="1200" b="1" spc="-20" dirty="0">
                <a:solidFill>
                  <a:prstClr val="black"/>
                </a:solidFill>
              </a:rPr>
              <a:t>:</a:t>
            </a:r>
            <a:r>
              <a:rPr lang="en-US" sz="1200" spc="-20" dirty="0">
                <a:solidFill>
                  <a:prstClr val="black"/>
                </a:solidFill>
              </a:rPr>
              <a:t>    You will test </a:t>
            </a:r>
            <a:r>
              <a:rPr lang="en-US" sz="1200" spc="-20" dirty="0" smtClean="0">
                <a:solidFill>
                  <a:prstClr val="black"/>
                </a:solidFill>
              </a:rPr>
              <a:t> different </a:t>
            </a:r>
            <a:r>
              <a:rPr lang="en-US" sz="1200" spc="-20" dirty="0">
                <a:solidFill>
                  <a:prstClr val="black"/>
                </a:solidFill>
              </a:rPr>
              <a:t>strengths (SPF=Sun Protection Factor).    For example, SPF 30 means that 1/30 of the UV light will penetrate the sunscreen.    </a:t>
            </a:r>
            <a:r>
              <a:rPr lang="en-US" sz="1200" spc="-20" dirty="0" smtClean="0">
                <a:solidFill>
                  <a:prstClr val="black"/>
                </a:solidFill>
              </a:rPr>
              <a:t>Traditional sunscreen </a:t>
            </a:r>
            <a:r>
              <a:rPr lang="en-US" sz="1200" spc="-20" dirty="0">
                <a:solidFill>
                  <a:prstClr val="black"/>
                </a:solidFill>
              </a:rPr>
              <a:t>only blocks UVB wavelengths.  </a:t>
            </a:r>
            <a:r>
              <a:rPr lang="en-US" sz="1200" spc="-20" dirty="0" smtClean="0">
                <a:solidFill>
                  <a:prstClr val="black"/>
                </a:solidFill>
              </a:rPr>
              <a:t>Broad Spectrum </a:t>
            </a:r>
            <a:r>
              <a:rPr lang="en-US" sz="1200" spc="-20" dirty="0">
                <a:solidFill>
                  <a:prstClr val="black"/>
                </a:solidFill>
              </a:rPr>
              <a:t>sunscreen blocks UVA and UVB </a:t>
            </a:r>
            <a:r>
              <a:rPr lang="en-US" sz="1200" spc="-20" dirty="0" smtClean="0">
                <a:solidFill>
                  <a:prstClr val="black"/>
                </a:solidFill>
              </a:rPr>
              <a:t>ranges. These are all broad spectrum.    </a:t>
            </a:r>
            <a:r>
              <a:rPr lang="en-US" sz="1200" spc="-20" dirty="0">
                <a:solidFill>
                  <a:prstClr val="black"/>
                </a:solidFill>
              </a:rPr>
              <a:t>First get the UV level of the clear glass or plastic sheet without any sunscreen.   </a:t>
            </a:r>
            <a:r>
              <a:rPr lang="en-US" sz="1200" spc="-20" dirty="0">
                <a:solidFill>
                  <a:prstClr val="black"/>
                </a:solidFill>
              </a:rPr>
              <a:t>UV </a:t>
            </a:r>
            <a:r>
              <a:rPr lang="en-US" sz="1200" spc="-20" dirty="0" smtClean="0">
                <a:solidFill>
                  <a:prstClr val="black"/>
                </a:solidFill>
              </a:rPr>
              <a:t>level </a:t>
            </a:r>
            <a:r>
              <a:rPr lang="en-US" sz="1200" b="1" spc="-20" dirty="0" smtClean="0">
                <a:solidFill>
                  <a:prstClr val="black"/>
                </a:solidFill>
              </a:rPr>
              <a:t>(C)</a:t>
            </a:r>
            <a:r>
              <a:rPr lang="en-US" sz="1200" spc="-20" dirty="0" smtClean="0">
                <a:solidFill>
                  <a:prstClr val="black"/>
                </a:solidFill>
              </a:rPr>
              <a:t>:  </a:t>
            </a:r>
            <a:r>
              <a:rPr lang="en-US" sz="1200" spc="-20" dirty="0">
                <a:solidFill>
                  <a:prstClr val="black"/>
                </a:solidFill>
              </a:rPr>
              <a:t>________   Now get the UV levels after the sunscreens are </a:t>
            </a:r>
            <a:r>
              <a:rPr lang="en-US" sz="1200" spc="-20" dirty="0" smtClean="0">
                <a:solidFill>
                  <a:prstClr val="black"/>
                </a:solidFill>
              </a:rPr>
              <a:t>applied to that glass or plastic </a:t>
            </a:r>
            <a:r>
              <a:rPr lang="en-US" sz="1200" b="1" spc="-20" dirty="0" smtClean="0">
                <a:solidFill>
                  <a:prstClr val="black"/>
                </a:solidFill>
              </a:rPr>
              <a:t>(D)</a:t>
            </a:r>
            <a:r>
              <a:rPr lang="en-US" sz="1200" spc="-20" dirty="0" smtClean="0">
                <a:solidFill>
                  <a:prstClr val="black"/>
                </a:solidFill>
              </a:rPr>
              <a:t>.</a:t>
            </a:r>
            <a:endParaRPr lang="en-US" sz="1200" dirty="0">
              <a:solidFill>
                <a:prstClr val="black"/>
              </a:solidFill>
            </a:endParaRPr>
          </a:p>
        </p:txBody>
      </p:sp>
      <p:pic>
        <p:nvPicPr>
          <p:cNvPr id="50" name="Picture 2" descr="E:\ChemistryLand\CHM151S\07-Atomic Structure\Spectra\VisibleLightSpectrumPlus.jpg"/>
          <p:cNvPicPr>
            <a:picLocks noChangeAspect="1" noChangeArrowheads="1"/>
          </p:cNvPicPr>
          <p:nvPr/>
        </p:nvPicPr>
        <p:blipFill>
          <a:blip r:embed="rId10" cstate="print">
            <a:grayscl/>
          </a:blip>
          <a:srcRect/>
          <a:stretch>
            <a:fillRect/>
          </a:stretch>
        </p:blipFill>
        <p:spPr bwMode="auto">
          <a:xfrm>
            <a:off x="5880838" y="6833620"/>
            <a:ext cx="921505" cy="1179526"/>
          </a:xfrm>
          <a:prstGeom prst="roundRect">
            <a:avLst/>
          </a:prstGeom>
          <a:noFill/>
          <a:ln w="12700">
            <a:solidFill>
              <a:schemeClr val="tx1"/>
            </a:solidFill>
          </a:ln>
        </p:spPr>
      </p:pic>
      <p:sp>
        <p:nvSpPr>
          <p:cNvPr id="52" name="TextBox 51"/>
          <p:cNvSpPr txBox="1"/>
          <p:nvPr/>
        </p:nvSpPr>
        <p:spPr>
          <a:xfrm>
            <a:off x="30480" y="7954652"/>
            <a:ext cx="6827520" cy="1154162"/>
          </a:xfrm>
          <a:prstGeom prst="rect">
            <a:avLst/>
          </a:prstGeom>
          <a:noFill/>
        </p:spPr>
        <p:txBody>
          <a:bodyPr wrap="square" lIns="0" tIns="0" rIns="0" bIns="0" rtlCol="0">
            <a:spAutoFit/>
          </a:bodyPr>
          <a:lstStyle/>
          <a:p>
            <a:pPr>
              <a:lnSpc>
                <a:spcPct val="125000"/>
              </a:lnSpc>
            </a:pPr>
            <a:r>
              <a:rPr lang="en-US" sz="1200" dirty="0"/>
              <a:t>SPF 15 ________   </a:t>
            </a:r>
            <a:r>
              <a:rPr lang="en-US" sz="1200" dirty="0" smtClean="0"/>
              <a:t>    </a:t>
            </a:r>
            <a:r>
              <a:rPr lang="en-US" sz="1200" dirty="0"/>
              <a:t>SPF </a:t>
            </a:r>
            <a:r>
              <a:rPr lang="en-US" sz="1200" dirty="0" smtClean="0"/>
              <a:t>30 ________        SPF </a:t>
            </a:r>
            <a:r>
              <a:rPr lang="en-US" sz="1200" dirty="0"/>
              <a:t>50 </a:t>
            </a:r>
            <a:r>
              <a:rPr lang="en-US" sz="1200" dirty="0" smtClean="0"/>
              <a:t> </a:t>
            </a:r>
            <a:r>
              <a:rPr lang="en-US" sz="1200" dirty="0"/>
              <a:t>________</a:t>
            </a:r>
          </a:p>
          <a:p>
            <a:pPr>
              <a:lnSpc>
                <a:spcPct val="125000"/>
              </a:lnSpc>
            </a:pPr>
            <a:r>
              <a:rPr lang="en-US" sz="1200" dirty="0"/>
              <a:t>Now figure out what percent of the UV light the sunscreens </a:t>
            </a:r>
            <a:r>
              <a:rPr lang="en-US" sz="1200" b="1" dirty="0"/>
              <a:t>blocked</a:t>
            </a:r>
            <a:r>
              <a:rPr lang="en-US" sz="1200" dirty="0" smtClean="0"/>
              <a:t>. (C-D)/C  x 100. </a:t>
            </a:r>
            <a:endParaRPr lang="en-US" sz="1200" dirty="0"/>
          </a:p>
          <a:p>
            <a:pPr>
              <a:lnSpc>
                <a:spcPct val="125000"/>
              </a:lnSpc>
            </a:pPr>
            <a:r>
              <a:rPr lang="en-US" sz="1200" dirty="0"/>
              <a:t>SPF 15 </a:t>
            </a:r>
            <a:r>
              <a:rPr lang="en-US" sz="1200" dirty="0" smtClean="0"/>
              <a:t>______% blocked        </a:t>
            </a:r>
            <a:r>
              <a:rPr lang="en-US" sz="1200" dirty="0"/>
              <a:t>SPF 50 </a:t>
            </a:r>
            <a:r>
              <a:rPr lang="en-US" sz="1200" dirty="0" smtClean="0"/>
              <a:t>________% </a:t>
            </a:r>
            <a:r>
              <a:rPr lang="en-US" sz="1200" dirty="0" smtClean="0"/>
              <a:t>blocked        </a:t>
            </a:r>
            <a:r>
              <a:rPr lang="en-US" sz="1200" dirty="0" smtClean="0"/>
              <a:t>      </a:t>
            </a:r>
            <a:r>
              <a:rPr lang="en-US" sz="1200" dirty="0"/>
              <a:t>SPF 50 </a:t>
            </a:r>
            <a:r>
              <a:rPr lang="en-US" sz="1200" dirty="0" smtClean="0"/>
              <a:t> ________% </a:t>
            </a:r>
            <a:r>
              <a:rPr lang="en-US" sz="1200" dirty="0" smtClean="0"/>
              <a:t>blocked        </a:t>
            </a:r>
            <a:endParaRPr lang="en-US" sz="1200" dirty="0"/>
          </a:p>
          <a:p>
            <a:pPr>
              <a:lnSpc>
                <a:spcPct val="125000"/>
              </a:lnSpc>
            </a:pPr>
            <a:r>
              <a:rPr lang="en-US" sz="1200" dirty="0" smtClean="0"/>
              <a:t>Figure </a:t>
            </a:r>
            <a:r>
              <a:rPr lang="en-US" sz="1200" dirty="0"/>
              <a:t>out the </a:t>
            </a:r>
            <a:r>
              <a:rPr lang="en-US" sz="1200" b="1" dirty="0" smtClean="0"/>
              <a:t>measured</a:t>
            </a:r>
            <a:r>
              <a:rPr lang="en-US" sz="1200" dirty="0" smtClean="0"/>
              <a:t> SPF </a:t>
            </a:r>
            <a:r>
              <a:rPr lang="en-US" sz="1200" dirty="0"/>
              <a:t>value for </a:t>
            </a:r>
            <a:r>
              <a:rPr lang="en-US" sz="1200" dirty="0" smtClean="0"/>
              <a:t>each sunscreen. D/C is fraction that gets through. SPF is inverse= </a:t>
            </a:r>
            <a:r>
              <a:rPr lang="en-US" sz="1200" b="1" dirty="0" smtClean="0"/>
              <a:t>C / D</a:t>
            </a:r>
            <a:endParaRPr lang="en-US" sz="1200" b="1" dirty="0"/>
          </a:p>
          <a:p>
            <a:pPr>
              <a:lnSpc>
                <a:spcPct val="125000"/>
              </a:lnSpc>
            </a:pPr>
            <a:r>
              <a:rPr lang="en-US" sz="1200" dirty="0"/>
              <a:t>SPF 15 </a:t>
            </a:r>
            <a:r>
              <a:rPr lang="en-US" sz="1200" dirty="0" smtClean="0"/>
              <a:t>measured SPF</a:t>
            </a:r>
            <a:r>
              <a:rPr lang="en-US" sz="1200" dirty="0"/>
              <a:t>:______   SPF </a:t>
            </a:r>
            <a:r>
              <a:rPr lang="en-US" sz="1200" dirty="0" smtClean="0"/>
              <a:t>50 </a:t>
            </a:r>
            <a:r>
              <a:rPr lang="en-US" sz="1200" dirty="0" smtClean="0"/>
              <a:t>measured </a:t>
            </a:r>
            <a:r>
              <a:rPr lang="en-US" sz="1200" dirty="0" smtClean="0"/>
              <a:t>SPF</a:t>
            </a:r>
            <a:r>
              <a:rPr lang="en-US" sz="1200" dirty="0"/>
              <a:t>:_____    SPF 50 </a:t>
            </a:r>
            <a:r>
              <a:rPr lang="en-US" sz="1200" dirty="0" smtClean="0"/>
              <a:t>measured </a:t>
            </a:r>
            <a:r>
              <a:rPr lang="en-US" sz="1200" dirty="0" smtClean="0"/>
              <a:t>SPF</a:t>
            </a:r>
            <a:r>
              <a:rPr lang="en-US" sz="1200" dirty="0"/>
              <a:t>:_____</a:t>
            </a:r>
          </a:p>
        </p:txBody>
      </p:sp>
      <p:pic>
        <p:nvPicPr>
          <p:cNvPr id="2050" name="Picture 2" descr="http://acrylic-rods.net/images/opaque2.jpg"/>
          <p:cNvPicPr>
            <a:picLocks noChangeAspect="1" noChangeArrowheads="1"/>
          </p:cNvPicPr>
          <p:nvPr/>
        </p:nvPicPr>
        <p:blipFill>
          <a:blip r:embed="rId11" cstate="print">
            <a:grayscl/>
          </a:blip>
          <a:srcRect/>
          <a:stretch>
            <a:fillRect/>
          </a:stretch>
        </p:blipFill>
        <p:spPr bwMode="auto">
          <a:xfrm>
            <a:off x="5134024" y="3128713"/>
            <a:ext cx="1676270" cy="12683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37160" y="4149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smtClean="0">
              <a:solidFill>
                <a:sysClr val="windowText" lastClr="000000"/>
              </a:solidFill>
              <a:latin typeface="Trajan Pro" pitchFamily="18" charset="0"/>
            </a:endParaRPr>
          </a:p>
        </p:txBody>
      </p:sp>
      <p:sp>
        <p:nvSpPr>
          <p:cNvPr id="5" name="TextBox 4"/>
          <p:cNvSpPr txBox="1"/>
          <p:nvPr/>
        </p:nvSpPr>
        <p:spPr>
          <a:xfrm>
            <a:off x="217170" y="47722"/>
            <a:ext cx="6450330" cy="307777"/>
          </a:xfrm>
          <a:prstGeom prst="rect">
            <a:avLst/>
          </a:prstGeom>
          <a:noFill/>
        </p:spPr>
        <p:txBody>
          <a:bodyPr wrap="square" lIns="0" tIns="0" rIns="0" bIns="0" rtlCol="0">
            <a:spAutoFit/>
          </a:bodyPr>
          <a:lstStyle/>
          <a:p>
            <a:pPr algn="ctr"/>
            <a:r>
              <a:rPr lang="en-US" sz="2000" b="1" spc="-40" dirty="0" smtClean="0">
                <a:solidFill>
                  <a:prstClr val="black"/>
                </a:solidFill>
                <a:latin typeface="Trajan Pro" pitchFamily="18" charset="0"/>
              </a:rPr>
              <a:t>Lab 6: UV Light &amp; Air Pollution: </a:t>
            </a:r>
            <a:r>
              <a:rPr lang="en-US" sz="2000" b="1" dirty="0" smtClean="0">
                <a:solidFill>
                  <a:prstClr val="black"/>
                </a:solidFill>
                <a:latin typeface="Trajan Pro" pitchFamily="18" charset="0"/>
              </a:rPr>
              <a:t> </a:t>
            </a:r>
            <a:r>
              <a:rPr lang="en-US" sz="1600" dirty="0" smtClean="0">
                <a:solidFill>
                  <a:prstClr val="black"/>
                </a:solidFill>
                <a:latin typeface="Arial" pitchFamily="34" charset="0"/>
                <a:cs typeface="Arial" pitchFamily="34" charset="0"/>
              </a:rPr>
              <a:t>Air Pollution</a:t>
            </a:r>
            <a:endParaRPr lang="en-US" sz="1400" baseline="-25000" dirty="0">
              <a:solidFill>
                <a:prstClr val="black"/>
              </a:solidFill>
              <a:latin typeface="Arial" pitchFamily="34" charset="0"/>
              <a:cs typeface="Arial" pitchFamily="34" charset="0"/>
            </a:endParaRPr>
          </a:p>
        </p:txBody>
      </p:sp>
      <p:sp>
        <p:nvSpPr>
          <p:cNvPr id="21" name="TextBox 20"/>
          <p:cNvSpPr txBox="1"/>
          <p:nvPr/>
        </p:nvSpPr>
        <p:spPr>
          <a:xfrm>
            <a:off x="2186247" y="473090"/>
            <a:ext cx="4621402" cy="1329595"/>
          </a:xfrm>
          <a:prstGeom prst="rect">
            <a:avLst/>
          </a:prstGeom>
          <a:noFill/>
        </p:spPr>
        <p:txBody>
          <a:bodyPr wrap="square" lIns="0" tIns="0" rIns="0" bIns="0" rtlCol="0">
            <a:spAutoFit/>
          </a:bodyPr>
          <a:lstStyle/>
          <a:p>
            <a:pPr>
              <a:lnSpc>
                <a:spcPct val="90000"/>
              </a:lnSpc>
            </a:pPr>
            <a:r>
              <a:rPr lang="en-US" sz="1200" b="1" dirty="0" smtClean="0"/>
              <a:t>POLLEN: </a:t>
            </a:r>
            <a:r>
              <a:rPr lang="en-US" sz="1200" dirty="0" smtClean="0"/>
              <a:t>  Pollen is one of the common particulates in the air.  For people with allergies, pollen is one of the biggest triggers of allergic reactions.  Pollen is stored on the anthers, which sit on the ends of stalks called filaments.  </a:t>
            </a:r>
            <a:r>
              <a:rPr lang="en-US" sz="1200" dirty="0" smtClean="0">
                <a:solidFill>
                  <a:prstClr val="black"/>
                </a:solidFill>
              </a:rPr>
              <a:t> Collect pollen by touching the anthers with a piece of Scotch tape.  Then place the tape on the inside of the acrylic box.  Also get a sample of dirt with a piece of tape and apply it to the inside of the acrylic box.    Using the mini-microscope, look at the pollen and dirt samples from the other side of the acrylic box.</a:t>
            </a:r>
          </a:p>
        </p:txBody>
      </p:sp>
      <p:cxnSp>
        <p:nvCxnSpPr>
          <p:cNvPr id="31" name="Straight Arrow Connector 30"/>
          <p:cNvCxnSpPr/>
          <p:nvPr/>
        </p:nvCxnSpPr>
        <p:spPr>
          <a:xfrm flipH="1" flipV="1">
            <a:off x="6407034" y="7377550"/>
            <a:ext cx="164308" cy="22860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descr="MicroscopePocket.jpg"/>
          <p:cNvPicPr>
            <a:picLocks noChangeAspect="1"/>
          </p:cNvPicPr>
          <p:nvPr/>
        </p:nvPicPr>
        <p:blipFill>
          <a:blip r:embed="rId3" cstate="print"/>
          <a:stretch>
            <a:fillRect/>
          </a:stretch>
        </p:blipFill>
        <p:spPr>
          <a:xfrm>
            <a:off x="5272347" y="1696390"/>
            <a:ext cx="1585653" cy="1585653"/>
          </a:xfrm>
          <a:prstGeom prst="rect">
            <a:avLst/>
          </a:prstGeom>
        </p:spPr>
      </p:pic>
      <p:pic>
        <p:nvPicPr>
          <p:cNvPr id="29" name="Picture 28" descr="plant_reproduction_flower_600.jpg"/>
          <p:cNvPicPr>
            <a:picLocks noChangeAspect="1"/>
          </p:cNvPicPr>
          <p:nvPr/>
        </p:nvPicPr>
        <p:blipFill>
          <a:blip r:embed="rId4" cstate="print">
            <a:grayscl/>
            <a:lum bright="14000" contrast="22000"/>
          </a:blip>
          <a:srcRect/>
          <a:stretch>
            <a:fillRect/>
          </a:stretch>
        </p:blipFill>
        <p:spPr>
          <a:xfrm>
            <a:off x="-1" y="487365"/>
            <a:ext cx="2132397" cy="1306711"/>
          </a:xfrm>
          <a:prstGeom prst="rect">
            <a:avLst/>
          </a:prstGeom>
        </p:spPr>
      </p:pic>
      <p:pic>
        <p:nvPicPr>
          <p:cNvPr id="33" name="Picture 32" descr="TapeToInsidePlasticCase.jpg"/>
          <p:cNvPicPr>
            <a:picLocks noChangeAspect="1"/>
          </p:cNvPicPr>
          <p:nvPr/>
        </p:nvPicPr>
        <p:blipFill>
          <a:blip r:embed="rId5" cstate="print">
            <a:grayscl/>
            <a:lum bright="10000"/>
          </a:blip>
          <a:srcRect/>
          <a:stretch>
            <a:fillRect/>
          </a:stretch>
        </p:blipFill>
        <p:spPr>
          <a:xfrm>
            <a:off x="0" y="1822120"/>
            <a:ext cx="1587731" cy="1463040"/>
          </a:xfrm>
          <a:prstGeom prst="rect">
            <a:avLst/>
          </a:prstGeom>
        </p:spPr>
      </p:pic>
      <p:pic>
        <p:nvPicPr>
          <p:cNvPr id="34" name="Picture 33" descr="LookingThroughMIcroscope.jpg"/>
          <p:cNvPicPr>
            <a:picLocks noChangeAspect="1"/>
          </p:cNvPicPr>
          <p:nvPr/>
        </p:nvPicPr>
        <p:blipFill>
          <a:blip r:embed="rId6" cstate="print">
            <a:grayscl/>
            <a:lum bright="10000"/>
          </a:blip>
          <a:srcRect/>
          <a:stretch>
            <a:fillRect/>
          </a:stretch>
        </p:blipFill>
        <p:spPr>
          <a:xfrm>
            <a:off x="1680895" y="1822120"/>
            <a:ext cx="1701014" cy="1463040"/>
          </a:xfrm>
          <a:prstGeom prst="rect">
            <a:avLst/>
          </a:prstGeom>
        </p:spPr>
      </p:pic>
      <p:pic>
        <p:nvPicPr>
          <p:cNvPr id="37" name="Picture 36" descr="TapeOnDirt.jpg"/>
          <p:cNvPicPr>
            <a:picLocks noChangeAspect="1"/>
          </p:cNvPicPr>
          <p:nvPr/>
        </p:nvPicPr>
        <p:blipFill>
          <a:blip r:embed="rId7" cstate="print">
            <a:grayscl/>
            <a:lum bright="10000"/>
          </a:blip>
          <a:srcRect/>
          <a:stretch>
            <a:fillRect/>
          </a:stretch>
        </p:blipFill>
        <p:spPr>
          <a:xfrm>
            <a:off x="3450821" y="1810690"/>
            <a:ext cx="1704109" cy="1463040"/>
          </a:xfrm>
          <a:prstGeom prst="rect">
            <a:avLst/>
          </a:prstGeom>
        </p:spPr>
      </p:pic>
      <p:pic>
        <p:nvPicPr>
          <p:cNvPr id="2050" name="Picture 2" descr="http://www.chemistryland.com/CHM107Lab/Exp03_DetectOzone/OzoneLab/StripsAllCut.jpg"/>
          <p:cNvPicPr>
            <a:picLocks noChangeAspect="1" noChangeArrowheads="1"/>
          </p:cNvPicPr>
          <p:nvPr/>
        </p:nvPicPr>
        <p:blipFill>
          <a:blip r:embed="rId8" cstate="print">
            <a:grayscl/>
          </a:blip>
          <a:srcRect/>
          <a:stretch>
            <a:fillRect/>
          </a:stretch>
        </p:blipFill>
        <p:spPr bwMode="auto">
          <a:xfrm>
            <a:off x="0" y="5834357"/>
            <a:ext cx="2568633" cy="1607449"/>
          </a:xfrm>
          <a:prstGeom prst="rect">
            <a:avLst/>
          </a:prstGeom>
          <a:noFill/>
          <a:ln>
            <a:noFill/>
          </a:ln>
        </p:spPr>
      </p:pic>
      <p:sp>
        <p:nvSpPr>
          <p:cNvPr id="38" name="TextBox 37"/>
          <p:cNvSpPr txBox="1"/>
          <p:nvPr/>
        </p:nvSpPr>
        <p:spPr>
          <a:xfrm>
            <a:off x="116378" y="3323960"/>
            <a:ext cx="6653515" cy="332399"/>
          </a:xfrm>
          <a:prstGeom prst="rect">
            <a:avLst/>
          </a:prstGeom>
          <a:noFill/>
        </p:spPr>
        <p:txBody>
          <a:bodyPr wrap="square" lIns="0" tIns="0" rIns="0" bIns="0" rtlCol="0">
            <a:spAutoFit/>
          </a:bodyPr>
          <a:lstStyle/>
          <a:p>
            <a:pPr>
              <a:lnSpc>
                <a:spcPct val="90000"/>
              </a:lnSpc>
            </a:pPr>
            <a:r>
              <a:rPr lang="en-US" sz="1200" b="1" spc="-20" dirty="0" smtClean="0"/>
              <a:t>Pollen: </a:t>
            </a:r>
            <a:r>
              <a:rPr lang="en-US" sz="1200" spc="-20" dirty="0" smtClean="0"/>
              <a:t>   Describe the pollen you see on the back of this page or on another sheet of paper.</a:t>
            </a:r>
          </a:p>
          <a:p>
            <a:pPr>
              <a:lnSpc>
                <a:spcPct val="90000"/>
              </a:lnSpc>
            </a:pPr>
            <a:r>
              <a:rPr lang="en-US" sz="1200" b="1" spc="-20" dirty="0" smtClean="0"/>
              <a:t>Dirt</a:t>
            </a:r>
            <a:r>
              <a:rPr lang="en-US" sz="1200" spc="-20" dirty="0" smtClean="0"/>
              <a:t>:  Describe what the dirt looks like through the microscope.  Use back of this page or another sheet of paper.    </a:t>
            </a:r>
            <a:endParaRPr lang="en-US" sz="1200" spc="-20" dirty="0" smtClean="0">
              <a:solidFill>
                <a:prstClr val="black"/>
              </a:solidFill>
            </a:endParaRPr>
          </a:p>
        </p:txBody>
      </p:sp>
      <p:pic>
        <p:nvPicPr>
          <p:cNvPr id="2052" name="Picture 4" descr="http://www.chemistryland.com/CHM107Lab/Exp03_DetectOzone/OzoneLab/ShakeKIdissolve.jpg"/>
          <p:cNvPicPr>
            <a:picLocks noChangeAspect="1" noChangeArrowheads="1"/>
          </p:cNvPicPr>
          <p:nvPr/>
        </p:nvPicPr>
        <p:blipFill>
          <a:blip r:embed="rId9" cstate="print">
            <a:grayscl/>
            <a:lum contrast="20000"/>
          </a:blip>
          <a:srcRect/>
          <a:stretch>
            <a:fillRect/>
          </a:stretch>
        </p:blipFill>
        <p:spPr bwMode="auto">
          <a:xfrm>
            <a:off x="5871197" y="5081799"/>
            <a:ext cx="986803" cy="1546252"/>
          </a:xfrm>
          <a:prstGeom prst="rect">
            <a:avLst/>
          </a:prstGeom>
          <a:noFill/>
          <a:ln>
            <a:noFill/>
          </a:ln>
        </p:spPr>
      </p:pic>
      <p:pic>
        <p:nvPicPr>
          <p:cNvPr id="2054" name="Picture 6" descr="http://www.chemistryland.com/CHM107Lab/Exp03_DetectOzone/OzoneLab/AddCornstarch.jpg"/>
          <p:cNvPicPr>
            <a:picLocks noChangeAspect="1" noChangeArrowheads="1"/>
          </p:cNvPicPr>
          <p:nvPr/>
        </p:nvPicPr>
        <p:blipFill>
          <a:blip r:embed="rId10" cstate="print">
            <a:grayscl/>
          </a:blip>
          <a:srcRect/>
          <a:stretch>
            <a:fillRect/>
          </a:stretch>
        </p:blipFill>
        <p:spPr bwMode="auto">
          <a:xfrm>
            <a:off x="5542346" y="6634097"/>
            <a:ext cx="1315654" cy="1371596"/>
          </a:xfrm>
          <a:prstGeom prst="rect">
            <a:avLst/>
          </a:prstGeom>
          <a:noFill/>
          <a:ln>
            <a:noFill/>
          </a:ln>
        </p:spPr>
      </p:pic>
      <p:sp>
        <p:nvSpPr>
          <p:cNvPr id="49" name="TextBox 48"/>
          <p:cNvSpPr txBox="1"/>
          <p:nvPr/>
        </p:nvSpPr>
        <p:spPr>
          <a:xfrm>
            <a:off x="93945" y="3682830"/>
            <a:ext cx="6688898" cy="498598"/>
          </a:xfrm>
          <a:prstGeom prst="rect">
            <a:avLst/>
          </a:prstGeom>
          <a:noFill/>
        </p:spPr>
        <p:txBody>
          <a:bodyPr wrap="square" lIns="0" tIns="0" rIns="0" bIns="0" rtlCol="0">
            <a:spAutoFit/>
          </a:bodyPr>
          <a:lstStyle/>
          <a:p>
            <a:pPr>
              <a:lnSpc>
                <a:spcPct val="90000"/>
              </a:lnSpc>
            </a:pPr>
            <a:r>
              <a:rPr lang="en-US" sz="1200" b="1" spc="-20" dirty="0" smtClean="0">
                <a:solidFill>
                  <a:prstClr val="black"/>
                </a:solidFill>
              </a:rPr>
              <a:t>Ozone (a gaseous air pollutant):</a:t>
            </a:r>
            <a:r>
              <a:rPr lang="en-US" sz="1200" spc="-20" dirty="0" smtClean="0">
                <a:solidFill>
                  <a:prstClr val="black"/>
                </a:solidFill>
              </a:rPr>
              <a:t>    In addition to particulates in the air, there are unhealthy gases.  Ozone (O</a:t>
            </a:r>
            <a:r>
              <a:rPr lang="en-US" sz="1200" spc="-20" baseline="-25000" dirty="0" smtClean="0">
                <a:solidFill>
                  <a:prstClr val="black"/>
                </a:solidFill>
              </a:rPr>
              <a:t>3</a:t>
            </a:r>
            <a:r>
              <a:rPr lang="en-US" sz="1200" spc="-20" dirty="0" smtClean="0">
                <a:solidFill>
                  <a:prstClr val="black"/>
                </a:solidFill>
              </a:rPr>
              <a:t>) is one of them.   Ozone can be detected by its ability to react with potassium iodide </a:t>
            </a:r>
            <a:r>
              <a:rPr lang="en-US" sz="1200" spc="-20" dirty="0" smtClean="0">
                <a:solidFill>
                  <a:prstClr val="black"/>
                </a:solidFill>
                <a:latin typeface="Times New Roman" pitchFamily="18" charset="0"/>
                <a:cs typeface="Times New Roman" pitchFamily="18" charset="0"/>
              </a:rPr>
              <a:t>(KI)</a:t>
            </a:r>
            <a:r>
              <a:rPr lang="en-US" sz="1200" spc="-20" dirty="0" smtClean="0">
                <a:solidFill>
                  <a:prstClr val="black"/>
                </a:solidFill>
              </a:rPr>
              <a:t> in the presence of moisture to make elemental iodine </a:t>
            </a:r>
            <a:r>
              <a:rPr lang="en-US" sz="1200" spc="-20" dirty="0" smtClean="0">
                <a:solidFill>
                  <a:prstClr val="black"/>
                </a:solidFill>
                <a:latin typeface="Times New Roman" pitchFamily="18" charset="0"/>
                <a:cs typeface="Times New Roman" pitchFamily="18" charset="0"/>
              </a:rPr>
              <a:t>(I</a:t>
            </a:r>
            <a:r>
              <a:rPr lang="en-US" sz="1200" spc="-20" baseline="-25000" dirty="0" smtClean="0">
                <a:solidFill>
                  <a:prstClr val="black"/>
                </a:solidFill>
                <a:latin typeface="Times New Roman" pitchFamily="18" charset="0"/>
                <a:cs typeface="Times New Roman" pitchFamily="18" charset="0"/>
              </a:rPr>
              <a:t>2</a:t>
            </a:r>
            <a:r>
              <a:rPr lang="en-US" sz="1200" spc="-20" dirty="0" smtClean="0">
                <a:solidFill>
                  <a:prstClr val="black"/>
                </a:solidFill>
                <a:latin typeface="Times New Roman" pitchFamily="18" charset="0"/>
                <a:cs typeface="Times New Roman" pitchFamily="18" charset="0"/>
              </a:rPr>
              <a:t>)</a:t>
            </a:r>
            <a:r>
              <a:rPr lang="en-US" sz="1200" spc="-20" dirty="0" smtClean="0">
                <a:solidFill>
                  <a:prstClr val="black"/>
                </a:solidFill>
              </a:rPr>
              <a:t>.    Below is the chemical reaction.</a:t>
            </a:r>
            <a:endParaRPr lang="en-US" sz="1200" dirty="0" smtClean="0">
              <a:solidFill>
                <a:prstClr val="black"/>
              </a:solidFill>
            </a:endParaRPr>
          </a:p>
        </p:txBody>
      </p:sp>
      <p:sp>
        <p:nvSpPr>
          <p:cNvPr id="41" name="TextBox 40"/>
          <p:cNvSpPr txBox="1"/>
          <p:nvPr/>
        </p:nvSpPr>
        <p:spPr>
          <a:xfrm>
            <a:off x="2643447" y="5799236"/>
            <a:ext cx="3215187" cy="664797"/>
          </a:xfrm>
          <a:prstGeom prst="rect">
            <a:avLst/>
          </a:prstGeom>
          <a:noFill/>
        </p:spPr>
        <p:txBody>
          <a:bodyPr wrap="square" lIns="0" tIns="0" rIns="0" bIns="0" rtlCol="0">
            <a:spAutoFit/>
          </a:bodyPr>
          <a:lstStyle/>
          <a:p>
            <a:pPr>
              <a:lnSpc>
                <a:spcPct val="90000"/>
              </a:lnSpc>
            </a:pPr>
            <a:r>
              <a:rPr lang="en-US" sz="1200" b="1" spc="-20" dirty="0" smtClean="0">
                <a:solidFill>
                  <a:prstClr val="black"/>
                </a:solidFill>
              </a:rPr>
              <a:t>Making ozone test strips:</a:t>
            </a:r>
            <a:r>
              <a:rPr lang="en-US" sz="1200" spc="-20" dirty="0" smtClean="0">
                <a:solidFill>
                  <a:prstClr val="black"/>
                </a:solidFill>
              </a:rPr>
              <a:t>    </a:t>
            </a:r>
            <a:br>
              <a:rPr lang="en-US" sz="1200" spc="-20" dirty="0" smtClean="0">
                <a:solidFill>
                  <a:prstClr val="black"/>
                </a:solidFill>
              </a:rPr>
            </a:br>
            <a:r>
              <a:rPr lang="en-US" sz="1200" b="1" spc="-20" dirty="0" smtClean="0">
                <a:solidFill>
                  <a:prstClr val="black"/>
                </a:solidFill>
              </a:rPr>
              <a:t>1)  </a:t>
            </a:r>
            <a:r>
              <a:rPr lang="en-US" sz="1200" spc="-20" dirty="0" smtClean="0">
                <a:solidFill>
                  <a:prstClr val="black"/>
                </a:solidFill>
              </a:rPr>
              <a:t>Using regular paper,  draw out 10 rectangles that are each 12 centimeters long and 1 centimeter wide.  Cut them out using scissors or paper cutter.</a:t>
            </a:r>
            <a:endParaRPr lang="en-US" sz="1200" dirty="0" smtClean="0">
              <a:solidFill>
                <a:prstClr val="black"/>
              </a:solidFill>
            </a:endParaRPr>
          </a:p>
        </p:txBody>
      </p:sp>
      <p:pic>
        <p:nvPicPr>
          <p:cNvPr id="2056" name="Picture 8" descr="http://www.chemistryland.com/CHM107Lab/Exp03_DetectOzone/OzoneLab/DipStripInKIcornstarch.jpg"/>
          <p:cNvPicPr>
            <a:picLocks noChangeAspect="1" noChangeArrowheads="1"/>
          </p:cNvPicPr>
          <p:nvPr/>
        </p:nvPicPr>
        <p:blipFill>
          <a:blip r:embed="rId11" cstate="print">
            <a:grayscl/>
            <a:lum contrast="20000"/>
          </a:blip>
          <a:srcRect/>
          <a:stretch>
            <a:fillRect/>
          </a:stretch>
        </p:blipFill>
        <p:spPr bwMode="auto">
          <a:xfrm>
            <a:off x="0" y="7477040"/>
            <a:ext cx="855148" cy="1645920"/>
          </a:xfrm>
          <a:prstGeom prst="rect">
            <a:avLst/>
          </a:prstGeom>
          <a:noFill/>
          <a:ln>
            <a:noFill/>
          </a:ln>
        </p:spPr>
      </p:pic>
      <p:sp>
        <p:nvSpPr>
          <p:cNvPr id="93" name="TextBox 92"/>
          <p:cNvSpPr txBox="1"/>
          <p:nvPr/>
        </p:nvSpPr>
        <p:spPr>
          <a:xfrm>
            <a:off x="2156424" y="7201946"/>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(1)</a:t>
            </a:r>
          </a:p>
        </p:txBody>
      </p:sp>
      <p:sp>
        <p:nvSpPr>
          <p:cNvPr id="42" name="TextBox 41"/>
          <p:cNvSpPr txBox="1"/>
          <p:nvPr/>
        </p:nvSpPr>
        <p:spPr>
          <a:xfrm>
            <a:off x="6469941" y="6298866"/>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(2)</a:t>
            </a:r>
          </a:p>
        </p:txBody>
      </p:sp>
      <p:sp>
        <p:nvSpPr>
          <p:cNvPr id="43" name="TextBox 42"/>
          <p:cNvSpPr txBox="1"/>
          <p:nvPr/>
        </p:nvSpPr>
        <p:spPr>
          <a:xfrm>
            <a:off x="6410082" y="7731701"/>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(3)</a:t>
            </a:r>
          </a:p>
        </p:txBody>
      </p:sp>
      <p:sp>
        <p:nvSpPr>
          <p:cNvPr id="44" name="TextBox 43"/>
          <p:cNvSpPr txBox="1"/>
          <p:nvPr/>
        </p:nvSpPr>
        <p:spPr>
          <a:xfrm>
            <a:off x="116248" y="8804134"/>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(4)</a:t>
            </a:r>
          </a:p>
        </p:txBody>
      </p:sp>
      <p:pic>
        <p:nvPicPr>
          <p:cNvPr id="2058" name="Picture 10" descr="http://www.chemistryland.com/CHM107Lab/Exp03_DetectOzone/OzoneLab/AllStripsDrying.jpg"/>
          <p:cNvPicPr>
            <a:picLocks noChangeAspect="1" noChangeArrowheads="1"/>
          </p:cNvPicPr>
          <p:nvPr/>
        </p:nvPicPr>
        <p:blipFill>
          <a:blip r:embed="rId12" cstate="print">
            <a:grayscl/>
            <a:lum contrast="30000"/>
          </a:blip>
          <a:srcRect/>
          <a:stretch>
            <a:fillRect/>
          </a:stretch>
        </p:blipFill>
        <p:spPr bwMode="auto">
          <a:xfrm>
            <a:off x="984014" y="7506678"/>
            <a:ext cx="1586518" cy="892855"/>
          </a:xfrm>
          <a:prstGeom prst="rect">
            <a:avLst/>
          </a:prstGeom>
          <a:noFill/>
          <a:ln>
            <a:noFill/>
          </a:ln>
        </p:spPr>
      </p:pic>
      <p:sp>
        <p:nvSpPr>
          <p:cNvPr id="45" name="TextBox 44"/>
          <p:cNvSpPr txBox="1"/>
          <p:nvPr/>
        </p:nvSpPr>
        <p:spPr>
          <a:xfrm>
            <a:off x="2646218" y="6459646"/>
            <a:ext cx="2818015" cy="2825389"/>
          </a:xfrm>
          <a:prstGeom prst="rect">
            <a:avLst/>
          </a:prstGeom>
          <a:noFill/>
        </p:spPr>
        <p:txBody>
          <a:bodyPr wrap="square" lIns="0" tIns="0" rIns="0" bIns="0" rtlCol="0">
            <a:spAutoFit/>
          </a:bodyPr>
          <a:lstStyle/>
          <a:p>
            <a:pPr>
              <a:lnSpc>
                <a:spcPct val="90000"/>
              </a:lnSpc>
            </a:pPr>
            <a:r>
              <a:rPr lang="en-US" sz="1200" b="1" spc="-20" dirty="0" smtClean="0">
                <a:solidFill>
                  <a:prstClr val="black"/>
                </a:solidFill>
              </a:rPr>
              <a:t>2)</a:t>
            </a:r>
            <a:r>
              <a:rPr lang="en-US" sz="1200" spc="-20" dirty="0" smtClean="0">
                <a:solidFill>
                  <a:prstClr val="black"/>
                </a:solidFill>
              </a:rPr>
              <a:t>  Weigh out approximately one gram of potassium iodide (</a:t>
            </a:r>
            <a:r>
              <a:rPr lang="en-US" sz="1200" spc="-20" dirty="0" smtClean="0">
                <a:solidFill>
                  <a:prstClr val="black"/>
                </a:solidFill>
                <a:latin typeface="Times New Roman" pitchFamily="18" charset="0"/>
                <a:cs typeface="Times New Roman" pitchFamily="18" charset="0"/>
              </a:rPr>
              <a:t>KI</a:t>
            </a:r>
            <a:r>
              <a:rPr lang="en-US" sz="1200" spc="-20" dirty="0" smtClean="0">
                <a:solidFill>
                  <a:prstClr val="black"/>
                </a:solidFill>
              </a:rPr>
              <a:t>) and place in test tube.  Fill that test tube half full of distilled water and shake until the potassium iodide dissolves.  </a:t>
            </a:r>
          </a:p>
          <a:p>
            <a:pPr>
              <a:lnSpc>
                <a:spcPct val="90000"/>
              </a:lnSpc>
            </a:pPr>
            <a:r>
              <a:rPr lang="en-US" sz="1200" b="1" spc="-20" dirty="0" smtClean="0">
                <a:solidFill>
                  <a:prstClr val="black"/>
                </a:solidFill>
              </a:rPr>
              <a:t>3)</a:t>
            </a:r>
            <a:r>
              <a:rPr lang="en-US" sz="1200" spc="-20" dirty="0" smtClean="0">
                <a:solidFill>
                  <a:prstClr val="black"/>
                </a:solidFill>
              </a:rPr>
              <a:t>  Add about 1 gram </a:t>
            </a:r>
            <a:r>
              <a:rPr lang="en-US" sz="1200" spc="-20" dirty="0" smtClean="0">
                <a:solidFill>
                  <a:prstClr val="black"/>
                </a:solidFill>
              </a:rPr>
              <a:t>(2 scoops) of </a:t>
            </a:r>
            <a:r>
              <a:rPr lang="en-US" sz="1200" spc="-20" dirty="0" smtClean="0">
                <a:solidFill>
                  <a:prstClr val="black"/>
                </a:solidFill>
              </a:rPr>
              <a:t>corn starch to that test tube and shake the solution again.</a:t>
            </a:r>
          </a:p>
          <a:p>
            <a:pPr>
              <a:lnSpc>
                <a:spcPct val="90000"/>
              </a:lnSpc>
            </a:pPr>
            <a:r>
              <a:rPr lang="en-US" sz="1200" b="1" spc="-20" dirty="0" smtClean="0">
                <a:solidFill>
                  <a:prstClr val="black"/>
                </a:solidFill>
              </a:rPr>
              <a:t>4)</a:t>
            </a:r>
            <a:r>
              <a:rPr lang="en-US" sz="1200" spc="-20" dirty="0" smtClean="0">
                <a:solidFill>
                  <a:prstClr val="black"/>
                </a:solidFill>
              </a:rPr>
              <a:t>  Dip each 12 cm x 1 cm strip of paper into the </a:t>
            </a:r>
            <a:r>
              <a:rPr lang="en-US" sz="1200" spc="-20" dirty="0" smtClean="0">
                <a:solidFill>
                  <a:prstClr val="black"/>
                </a:solidFill>
                <a:latin typeface="Times New Roman" pitchFamily="18" charset="0"/>
                <a:cs typeface="Times New Roman" pitchFamily="18" charset="0"/>
              </a:rPr>
              <a:t>KI</a:t>
            </a:r>
            <a:r>
              <a:rPr lang="en-US" sz="1200" spc="-20" dirty="0" smtClean="0">
                <a:solidFill>
                  <a:prstClr val="black"/>
                </a:solidFill>
              </a:rPr>
              <a:t> and corn starch solution (about half of the strip will get coated with solution). </a:t>
            </a:r>
          </a:p>
          <a:p>
            <a:pPr>
              <a:lnSpc>
                <a:spcPct val="90000"/>
              </a:lnSpc>
            </a:pPr>
            <a:r>
              <a:rPr lang="en-US" sz="1200" b="1" spc="-20" dirty="0" smtClean="0">
                <a:solidFill>
                  <a:prstClr val="black"/>
                </a:solidFill>
              </a:rPr>
              <a:t>5)</a:t>
            </a:r>
            <a:r>
              <a:rPr lang="en-US" sz="1200" spc="-20" dirty="0" smtClean="0">
                <a:solidFill>
                  <a:prstClr val="black"/>
                </a:solidFill>
              </a:rPr>
              <a:t>  Lay out the strips on towel so that they can dry and then put them in a plastic bag.</a:t>
            </a:r>
          </a:p>
          <a:p>
            <a:pPr>
              <a:lnSpc>
                <a:spcPct val="90000"/>
              </a:lnSpc>
            </a:pPr>
            <a:r>
              <a:rPr lang="en-US" sz="1200" b="1" spc="-20" dirty="0" smtClean="0">
                <a:solidFill>
                  <a:prstClr val="black"/>
                </a:solidFill>
              </a:rPr>
              <a:t>6) </a:t>
            </a:r>
            <a:r>
              <a:rPr lang="en-US" sz="1200" spc="-20" dirty="0" smtClean="0">
                <a:solidFill>
                  <a:prstClr val="black"/>
                </a:solidFill>
              </a:rPr>
              <a:t>You will be taking the ozone test strips home so that you can test the ozone levels in your home and on your car. </a:t>
            </a:r>
          </a:p>
          <a:p>
            <a:pPr>
              <a:lnSpc>
                <a:spcPct val="90000"/>
              </a:lnSpc>
            </a:pPr>
            <a:r>
              <a:rPr lang="en-US" sz="1200" b="1" spc="-20" dirty="0" smtClean="0">
                <a:solidFill>
                  <a:prstClr val="black"/>
                </a:solidFill>
              </a:rPr>
              <a:t>7) </a:t>
            </a:r>
            <a:r>
              <a:rPr lang="en-US" sz="1200" spc="-20" dirty="0" smtClean="0">
                <a:solidFill>
                  <a:prstClr val="black"/>
                </a:solidFill>
              </a:rPr>
              <a:t>Instructions for using the ozone test strips will be in the online lab manual.</a:t>
            </a:r>
            <a:endParaRPr lang="en-US" sz="1200" dirty="0" smtClean="0">
              <a:solidFill>
                <a:prstClr val="black"/>
              </a:solidFill>
            </a:endParaRPr>
          </a:p>
          <a:p>
            <a:pPr marL="228600" indent="-228600">
              <a:lnSpc>
                <a:spcPct val="90000"/>
              </a:lnSpc>
              <a:buAutoNum type="arabicParenR" startAt="5"/>
            </a:pPr>
            <a:endParaRPr lang="en-US" sz="1200" dirty="0" smtClean="0">
              <a:solidFill>
                <a:prstClr val="black"/>
              </a:solidFill>
            </a:endParaRPr>
          </a:p>
        </p:txBody>
      </p:sp>
      <p:sp>
        <p:nvSpPr>
          <p:cNvPr id="48" name="TextBox 47"/>
          <p:cNvSpPr txBox="1"/>
          <p:nvPr/>
        </p:nvSpPr>
        <p:spPr>
          <a:xfrm>
            <a:off x="2225310" y="8167929"/>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(5)</a:t>
            </a:r>
          </a:p>
        </p:txBody>
      </p:sp>
      <p:pic>
        <p:nvPicPr>
          <p:cNvPr id="2060" name="Picture 12" descr="http://www.chemistryland.com/CHM107Lab/Exp03_DetectOzone/OzoneLab/WiperBladeBefore.jpg"/>
          <p:cNvPicPr>
            <a:picLocks noChangeAspect="1" noChangeArrowheads="1"/>
          </p:cNvPicPr>
          <p:nvPr/>
        </p:nvPicPr>
        <p:blipFill>
          <a:blip r:embed="rId13" cstate="print">
            <a:grayscl/>
            <a:lum bright="10000" contrast="10000"/>
          </a:blip>
          <a:srcRect/>
          <a:stretch>
            <a:fillRect/>
          </a:stretch>
        </p:blipFill>
        <p:spPr bwMode="auto">
          <a:xfrm>
            <a:off x="5546538" y="8027299"/>
            <a:ext cx="1311462" cy="1100516"/>
          </a:xfrm>
          <a:prstGeom prst="rect">
            <a:avLst/>
          </a:prstGeom>
          <a:noFill/>
        </p:spPr>
      </p:pic>
      <p:sp>
        <p:nvSpPr>
          <p:cNvPr id="53" name="TextBox 52"/>
          <p:cNvSpPr txBox="1"/>
          <p:nvPr/>
        </p:nvSpPr>
        <p:spPr>
          <a:xfrm>
            <a:off x="5658727" y="8840939"/>
            <a:ext cx="241199"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smtClean="0">
                <a:solidFill>
                  <a:prstClr val="black"/>
                </a:solidFill>
              </a:rPr>
              <a:t>(6)</a:t>
            </a:r>
          </a:p>
        </p:txBody>
      </p:sp>
      <p:sp>
        <p:nvSpPr>
          <p:cNvPr id="55" name="TextBox 54"/>
          <p:cNvSpPr txBox="1"/>
          <p:nvPr/>
        </p:nvSpPr>
        <p:spPr>
          <a:xfrm>
            <a:off x="77470" y="4610136"/>
            <a:ext cx="6780529" cy="369332"/>
          </a:xfrm>
          <a:prstGeom prst="rect">
            <a:avLst/>
          </a:prstGeom>
          <a:noFill/>
        </p:spPr>
        <p:txBody>
          <a:bodyPr wrap="square" lIns="0" tIns="0" rIns="0" bIns="0" rtlCol="0">
            <a:spAutoFit/>
          </a:bodyPr>
          <a:lstStyle/>
          <a:p>
            <a:r>
              <a:rPr lang="en-US" sz="1200" spc="-20" dirty="0" smtClean="0">
                <a:solidFill>
                  <a:prstClr val="black"/>
                </a:solidFill>
                <a:latin typeface="Times New Roman" pitchFamily="18" charset="0"/>
                <a:cs typeface="Times New Roman" pitchFamily="18" charset="0"/>
              </a:rPr>
              <a:t>At the same time, moisture in the air causes some of the potassium iodide to break apart into positive potassium ions (K</a:t>
            </a:r>
            <a:r>
              <a:rPr lang="en-US" sz="1200" spc="-20" baseline="30000" dirty="0" smtClean="0">
                <a:solidFill>
                  <a:prstClr val="black"/>
                </a:solidFill>
                <a:latin typeface="Times New Roman" pitchFamily="18" charset="0"/>
                <a:cs typeface="Times New Roman" pitchFamily="18" charset="0"/>
              </a:rPr>
              <a:t>+</a:t>
            </a:r>
            <a:r>
              <a:rPr lang="en-US" sz="1200" spc="-20" dirty="0" smtClean="0">
                <a:solidFill>
                  <a:prstClr val="black"/>
                </a:solidFill>
                <a:latin typeface="Times New Roman" pitchFamily="18" charset="0"/>
                <a:cs typeface="Times New Roman" pitchFamily="18" charset="0"/>
              </a:rPr>
              <a:t>) and negative iodide ions (I</a:t>
            </a:r>
            <a:r>
              <a:rPr lang="en-US" sz="1200" spc="-20" baseline="30000" dirty="0" smtClean="0">
                <a:solidFill>
                  <a:prstClr val="black"/>
                </a:solidFill>
                <a:latin typeface="Times New Roman" pitchFamily="18" charset="0"/>
                <a:cs typeface="Times New Roman" pitchFamily="18" charset="0"/>
              </a:rPr>
              <a:t>-</a:t>
            </a:r>
            <a:r>
              <a:rPr lang="en-US" sz="1200" spc="-20" dirty="0" smtClean="0">
                <a:solidFill>
                  <a:prstClr val="black"/>
                </a:solidFill>
                <a:latin typeface="Times New Roman" pitchFamily="18" charset="0"/>
                <a:cs typeface="Times New Roman" pitchFamily="18" charset="0"/>
              </a:rPr>
              <a:t>). “(</a:t>
            </a:r>
            <a:r>
              <a:rPr lang="en-US" sz="1200" spc="-20" dirty="0" err="1" smtClean="0">
                <a:solidFill>
                  <a:prstClr val="black"/>
                </a:solidFill>
                <a:latin typeface="Times New Roman" pitchFamily="18" charset="0"/>
                <a:cs typeface="Times New Roman" pitchFamily="18" charset="0"/>
              </a:rPr>
              <a:t>aq</a:t>
            </a:r>
            <a:r>
              <a:rPr lang="en-US" sz="1200" spc="-20" dirty="0" smtClean="0">
                <a:solidFill>
                  <a:prstClr val="black"/>
                </a:solidFill>
                <a:latin typeface="Times New Roman" pitchFamily="18" charset="0"/>
                <a:cs typeface="Times New Roman" pitchFamily="18" charset="0"/>
              </a:rPr>
              <a:t>)” means dissolved in water.   </a:t>
            </a:r>
            <a:endParaRPr lang="en-US" sz="1200" dirty="0" smtClean="0">
              <a:solidFill>
                <a:prstClr val="black"/>
              </a:solidFill>
              <a:latin typeface="Times New Roman" pitchFamily="18" charset="0"/>
              <a:cs typeface="Times New Roman" pitchFamily="18" charset="0"/>
            </a:endParaRPr>
          </a:p>
        </p:txBody>
      </p:sp>
      <p:sp>
        <p:nvSpPr>
          <p:cNvPr id="56" name="TextBox 55"/>
          <p:cNvSpPr txBox="1"/>
          <p:nvPr/>
        </p:nvSpPr>
        <p:spPr>
          <a:xfrm>
            <a:off x="1384126" y="4205583"/>
            <a:ext cx="4922729" cy="221599"/>
          </a:xfrm>
          <a:prstGeom prst="rect">
            <a:avLst/>
          </a:prstGeom>
          <a:noFill/>
        </p:spPr>
        <p:txBody>
          <a:bodyPr wrap="square" lIns="0" tIns="0" rIns="0" bIns="0" rtlCol="0">
            <a:spAutoFit/>
          </a:bodyPr>
          <a:lstStyle/>
          <a:p>
            <a:pPr>
              <a:lnSpc>
                <a:spcPct val="90000"/>
              </a:lnSpc>
            </a:pPr>
            <a:r>
              <a:rPr lang="en-US" sz="1600" spc="-20" dirty="0" smtClean="0">
                <a:solidFill>
                  <a:prstClr val="black"/>
                </a:solidFill>
                <a:latin typeface="Times New Roman" pitchFamily="18" charset="0"/>
                <a:cs typeface="Times New Roman" pitchFamily="18" charset="0"/>
              </a:rPr>
              <a:t>   2KI    +   H</a:t>
            </a:r>
            <a:r>
              <a:rPr lang="en-US" sz="1600" spc="-20" baseline="-25000" dirty="0" smtClean="0">
                <a:solidFill>
                  <a:prstClr val="black"/>
                </a:solidFill>
                <a:latin typeface="Times New Roman" pitchFamily="18" charset="0"/>
                <a:cs typeface="Times New Roman" pitchFamily="18" charset="0"/>
              </a:rPr>
              <a:t>2</a:t>
            </a:r>
            <a:r>
              <a:rPr lang="en-US" sz="1600" spc="-20" dirty="0" smtClean="0">
                <a:solidFill>
                  <a:prstClr val="black"/>
                </a:solidFill>
                <a:latin typeface="Times New Roman" pitchFamily="18" charset="0"/>
                <a:cs typeface="Times New Roman" pitchFamily="18" charset="0"/>
              </a:rPr>
              <a:t>O  +  O</a:t>
            </a:r>
            <a:r>
              <a:rPr lang="en-US" sz="1600" spc="-20" baseline="-25000" dirty="0" smtClean="0">
                <a:solidFill>
                  <a:prstClr val="black"/>
                </a:solidFill>
                <a:latin typeface="Times New Roman" pitchFamily="18" charset="0"/>
                <a:cs typeface="Times New Roman" pitchFamily="18" charset="0"/>
              </a:rPr>
              <a:t>3  </a:t>
            </a:r>
            <a:r>
              <a:rPr lang="en-US" sz="1600" spc="-20" dirty="0" smtClean="0">
                <a:solidFill>
                  <a:prstClr val="black"/>
                </a:solidFill>
                <a:latin typeface="Times New Roman" pitchFamily="18" charset="0"/>
                <a:cs typeface="Times New Roman" pitchFamily="18" charset="0"/>
              </a:rPr>
              <a:t> →       2KOH        +    O</a:t>
            </a:r>
            <a:r>
              <a:rPr lang="en-US" sz="1600" spc="-20" baseline="-25000" dirty="0" smtClean="0">
                <a:solidFill>
                  <a:prstClr val="black"/>
                </a:solidFill>
                <a:latin typeface="Times New Roman" pitchFamily="18" charset="0"/>
                <a:cs typeface="Times New Roman" pitchFamily="18" charset="0"/>
              </a:rPr>
              <a:t>2</a:t>
            </a:r>
            <a:r>
              <a:rPr lang="en-US" sz="1600" spc="-20" dirty="0" smtClean="0">
                <a:solidFill>
                  <a:prstClr val="black"/>
                </a:solidFill>
                <a:latin typeface="Times New Roman" pitchFamily="18" charset="0"/>
                <a:cs typeface="Times New Roman" pitchFamily="18" charset="0"/>
              </a:rPr>
              <a:t>   +   I</a:t>
            </a:r>
            <a:r>
              <a:rPr lang="en-US" sz="1600" spc="-20" baseline="-25000" dirty="0" smtClean="0">
                <a:solidFill>
                  <a:prstClr val="black"/>
                </a:solidFill>
                <a:latin typeface="Times New Roman" pitchFamily="18" charset="0"/>
                <a:cs typeface="Times New Roman" pitchFamily="18" charset="0"/>
              </a:rPr>
              <a:t>2</a:t>
            </a:r>
          </a:p>
        </p:txBody>
      </p:sp>
      <p:sp>
        <p:nvSpPr>
          <p:cNvPr id="57" name="TextBox 56"/>
          <p:cNvSpPr txBox="1"/>
          <p:nvPr/>
        </p:nvSpPr>
        <p:spPr>
          <a:xfrm>
            <a:off x="801666" y="4408087"/>
            <a:ext cx="5398718" cy="221599"/>
          </a:xfrm>
          <a:prstGeom prst="rect">
            <a:avLst/>
          </a:prstGeom>
          <a:noFill/>
        </p:spPr>
        <p:txBody>
          <a:bodyPr wrap="square" lIns="0" tIns="0" rIns="0" bIns="0" rtlCol="0">
            <a:spAutoFit/>
          </a:bodyPr>
          <a:lstStyle/>
          <a:p>
            <a:pPr algn="ctr">
              <a:lnSpc>
                <a:spcPct val="90000"/>
              </a:lnSpc>
            </a:pPr>
            <a:r>
              <a:rPr lang="en-US" sz="1200" spc="-20" dirty="0" smtClean="0">
                <a:solidFill>
                  <a:prstClr val="black"/>
                </a:solidFill>
                <a:latin typeface="Times New Roman" pitchFamily="18" charset="0"/>
                <a:cs typeface="Times New Roman" pitchFamily="18" charset="0"/>
              </a:rPr>
              <a:t>Potassium iodide + water   +  ozone  </a:t>
            </a:r>
            <a:r>
              <a:rPr lang="en-US" sz="1600" spc="-20" dirty="0" smtClean="0">
                <a:solidFill>
                  <a:prstClr val="black"/>
                </a:solidFill>
                <a:latin typeface="Times New Roman" pitchFamily="18" charset="0"/>
                <a:cs typeface="Times New Roman" pitchFamily="18" charset="0"/>
              </a:rPr>
              <a:t>→</a:t>
            </a:r>
            <a:r>
              <a:rPr lang="en-US" sz="1200" spc="-20" dirty="0" smtClean="0">
                <a:solidFill>
                  <a:prstClr val="black"/>
                </a:solidFill>
                <a:latin typeface="Times New Roman" pitchFamily="18" charset="0"/>
                <a:cs typeface="Times New Roman" pitchFamily="18" charset="0"/>
              </a:rPr>
              <a:t> potassium hydroxide + oxygen + iodine</a:t>
            </a:r>
            <a:endParaRPr lang="en-US" sz="1200" dirty="0" smtClean="0">
              <a:solidFill>
                <a:prstClr val="black"/>
              </a:solidFill>
              <a:latin typeface="Times New Roman" pitchFamily="18" charset="0"/>
              <a:cs typeface="Times New Roman" pitchFamily="18" charset="0"/>
            </a:endParaRPr>
          </a:p>
        </p:txBody>
      </p:sp>
      <p:sp>
        <p:nvSpPr>
          <p:cNvPr id="59" name="TextBox 58"/>
          <p:cNvSpPr txBox="1"/>
          <p:nvPr/>
        </p:nvSpPr>
        <p:spPr>
          <a:xfrm>
            <a:off x="4265112" y="4808921"/>
            <a:ext cx="2611677" cy="221599"/>
          </a:xfrm>
          <a:prstGeom prst="rect">
            <a:avLst/>
          </a:prstGeom>
          <a:noFill/>
        </p:spPr>
        <p:txBody>
          <a:bodyPr wrap="square" lIns="0" tIns="0" rIns="0" bIns="0" rtlCol="0">
            <a:spAutoFit/>
          </a:bodyPr>
          <a:lstStyle/>
          <a:p>
            <a:pPr>
              <a:lnSpc>
                <a:spcPct val="90000"/>
              </a:lnSpc>
            </a:pPr>
            <a:r>
              <a:rPr lang="en-US" sz="1600" spc="-20" dirty="0" smtClean="0">
                <a:solidFill>
                  <a:prstClr val="black"/>
                </a:solidFill>
                <a:latin typeface="Times New Roman" pitchFamily="18" charset="0"/>
                <a:cs typeface="Times New Roman" pitchFamily="18" charset="0"/>
              </a:rPr>
              <a:t>   KI  + H</a:t>
            </a:r>
            <a:r>
              <a:rPr lang="en-US" sz="1600" spc="-20" baseline="-25000" dirty="0" smtClean="0">
                <a:solidFill>
                  <a:prstClr val="black"/>
                </a:solidFill>
                <a:latin typeface="Times New Roman" pitchFamily="18" charset="0"/>
                <a:cs typeface="Times New Roman" pitchFamily="18" charset="0"/>
              </a:rPr>
              <a:t>2</a:t>
            </a:r>
            <a:r>
              <a:rPr lang="en-US" sz="1600" spc="-20" dirty="0" smtClean="0">
                <a:solidFill>
                  <a:prstClr val="black"/>
                </a:solidFill>
                <a:latin typeface="Times New Roman" pitchFamily="18" charset="0"/>
                <a:cs typeface="Times New Roman" pitchFamily="18" charset="0"/>
              </a:rPr>
              <a:t>O  →  K</a:t>
            </a:r>
            <a:r>
              <a:rPr lang="en-US" sz="1600" spc="-20" baseline="30000" dirty="0" smtClean="0">
                <a:solidFill>
                  <a:prstClr val="black"/>
                </a:solidFill>
                <a:latin typeface="Times New Roman" pitchFamily="18" charset="0"/>
                <a:cs typeface="Times New Roman" pitchFamily="18" charset="0"/>
              </a:rPr>
              <a:t>+</a:t>
            </a:r>
            <a:r>
              <a:rPr lang="en-US" sz="1600" i="1" spc="-20" baseline="-25000" dirty="0" smtClean="0">
                <a:solidFill>
                  <a:prstClr val="black"/>
                </a:solidFill>
                <a:latin typeface="Times New Roman" pitchFamily="18" charset="0"/>
                <a:cs typeface="Times New Roman" pitchFamily="18" charset="0"/>
              </a:rPr>
              <a:t>(</a:t>
            </a:r>
            <a:r>
              <a:rPr lang="en-US" sz="1600" i="1" spc="-20" baseline="-25000" dirty="0" err="1" smtClean="0">
                <a:solidFill>
                  <a:prstClr val="black"/>
                </a:solidFill>
                <a:latin typeface="Times New Roman" pitchFamily="18" charset="0"/>
                <a:cs typeface="Times New Roman" pitchFamily="18" charset="0"/>
              </a:rPr>
              <a:t>aq</a:t>
            </a:r>
            <a:r>
              <a:rPr lang="en-US" sz="1600" i="1" spc="-20" baseline="-25000" dirty="0" smtClean="0">
                <a:solidFill>
                  <a:prstClr val="black"/>
                </a:solidFill>
                <a:latin typeface="Times New Roman" pitchFamily="18" charset="0"/>
                <a:cs typeface="Times New Roman" pitchFamily="18" charset="0"/>
              </a:rPr>
              <a:t>)</a:t>
            </a:r>
            <a:r>
              <a:rPr lang="en-US" sz="1600" spc="-20" dirty="0" smtClean="0">
                <a:solidFill>
                  <a:prstClr val="black"/>
                </a:solidFill>
                <a:latin typeface="Times New Roman" pitchFamily="18" charset="0"/>
                <a:cs typeface="Times New Roman" pitchFamily="18" charset="0"/>
              </a:rPr>
              <a:t>  +  I</a:t>
            </a:r>
            <a:r>
              <a:rPr lang="en-US" sz="1600" spc="-20" baseline="30000" dirty="0" smtClean="0">
                <a:solidFill>
                  <a:prstClr val="black"/>
                </a:solidFill>
                <a:latin typeface="Times New Roman" pitchFamily="18" charset="0"/>
                <a:cs typeface="Times New Roman" pitchFamily="18" charset="0"/>
              </a:rPr>
              <a:t>-</a:t>
            </a:r>
            <a:r>
              <a:rPr lang="en-US" sz="1600" i="1" spc="-20" baseline="-25000" dirty="0" smtClean="0">
                <a:solidFill>
                  <a:prstClr val="black"/>
                </a:solidFill>
                <a:latin typeface="Times New Roman" pitchFamily="18" charset="0"/>
                <a:cs typeface="Times New Roman" pitchFamily="18" charset="0"/>
              </a:rPr>
              <a:t>(</a:t>
            </a:r>
            <a:r>
              <a:rPr lang="en-US" sz="1600" i="1" spc="-20" baseline="-25000" dirty="0" err="1" smtClean="0">
                <a:solidFill>
                  <a:prstClr val="black"/>
                </a:solidFill>
                <a:latin typeface="Times New Roman" pitchFamily="18" charset="0"/>
                <a:cs typeface="Times New Roman" pitchFamily="18" charset="0"/>
              </a:rPr>
              <a:t>aq</a:t>
            </a:r>
            <a:r>
              <a:rPr lang="en-US" sz="1600" i="1" spc="-20" baseline="-25000" dirty="0" smtClean="0">
                <a:solidFill>
                  <a:prstClr val="black"/>
                </a:solidFill>
                <a:latin typeface="Times New Roman" pitchFamily="18" charset="0"/>
                <a:cs typeface="Times New Roman" pitchFamily="18" charset="0"/>
              </a:rPr>
              <a:t>)</a:t>
            </a:r>
          </a:p>
        </p:txBody>
      </p:sp>
      <p:sp>
        <p:nvSpPr>
          <p:cNvPr id="60" name="TextBox 59"/>
          <p:cNvSpPr txBox="1"/>
          <p:nvPr/>
        </p:nvSpPr>
        <p:spPr>
          <a:xfrm>
            <a:off x="81420" y="5069423"/>
            <a:ext cx="5999966" cy="738664"/>
          </a:xfrm>
          <a:prstGeom prst="rect">
            <a:avLst/>
          </a:prstGeom>
          <a:noFill/>
        </p:spPr>
        <p:txBody>
          <a:bodyPr wrap="square" lIns="0" tIns="0" rIns="0" bIns="0" rtlCol="0">
            <a:spAutoFit/>
          </a:bodyPr>
          <a:lstStyle/>
          <a:p>
            <a:r>
              <a:rPr lang="en-US" sz="1200" dirty="0" smtClean="0">
                <a:latin typeface="Times New Roman" pitchFamily="18" charset="0"/>
                <a:cs typeface="Times New Roman" pitchFamily="18" charset="0"/>
              </a:rPr>
              <a:t>The negative iodide ion (I</a:t>
            </a:r>
            <a:r>
              <a:rPr lang="en-US" sz="1200" baseline="300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can combine with the elemental iodine (I</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 to yield a negatively charged </a:t>
            </a:r>
            <a:r>
              <a:rPr lang="en-US" sz="1200" dirty="0" err="1" smtClean="0">
                <a:latin typeface="Times New Roman" pitchFamily="18" charset="0"/>
                <a:cs typeface="Times New Roman" pitchFamily="18" charset="0"/>
              </a:rPr>
              <a:t>triiodide</a:t>
            </a:r>
            <a:r>
              <a:rPr lang="en-US" sz="1200" dirty="0" smtClean="0">
                <a:latin typeface="Times New Roman" pitchFamily="18" charset="0"/>
                <a:cs typeface="Times New Roman" pitchFamily="18" charset="0"/>
              </a:rPr>
              <a:t> ion (I</a:t>
            </a:r>
            <a:r>
              <a:rPr lang="en-US" sz="1200" baseline="-25000" dirty="0" smtClean="0">
                <a:latin typeface="Times New Roman" pitchFamily="18" charset="0"/>
                <a:cs typeface="Times New Roman" pitchFamily="18" charset="0"/>
              </a:rPr>
              <a:t>3</a:t>
            </a:r>
            <a:r>
              <a:rPr lang="en-US" sz="1200" baseline="300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a:t>
            </a:r>
          </a:p>
          <a:p>
            <a:r>
              <a:rPr lang="en-US" sz="1200" dirty="0" smtClean="0">
                <a:latin typeface="Times New Roman" pitchFamily="18" charset="0"/>
                <a:cs typeface="Times New Roman" pitchFamily="18" charset="0"/>
              </a:rPr>
              <a:t>25% of corn starch is a polymer of glucose (called </a:t>
            </a:r>
            <a:r>
              <a:rPr lang="en-US" sz="1200" dirty="0" err="1" smtClean="0">
                <a:latin typeface="Times New Roman" pitchFamily="18" charset="0"/>
                <a:cs typeface="Times New Roman" pitchFamily="18" charset="0"/>
              </a:rPr>
              <a:t>amylose</a:t>
            </a:r>
            <a:r>
              <a:rPr lang="en-US" sz="1200" dirty="0" smtClean="0">
                <a:latin typeface="Times New Roman" pitchFamily="18" charset="0"/>
                <a:cs typeface="Times New Roman" pitchFamily="18" charset="0"/>
              </a:rPr>
              <a:t>), which is shaped like a helix.    The </a:t>
            </a:r>
            <a:r>
              <a:rPr lang="en-US" sz="1200" dirty="0" err="1" smtClean="0">
                <a:latin typeface="Times New Roman" pitchFamily="18" charset="0"/>
                <a:cs typeface="Times New Roman" pitchFamily="18" charset="0"/>
              </a:rPr>
              <a:t>triiodide</a:t>
            </a:r>
            <a:r>
              <a:rPr lang="en-US" sz="1200" dirty="0" smtClean="0">
                <a:latin typeface="Times New Roman" pitchFamily="18" charset="0"/>
                <a:cs typeface="Times New Roman" pitchFamily="18" charset="0"/>
              </a:rPr>
              <a:t> ion (I</a:t>
            </a:r>
            <a:r>
              <a:rPr lang="en-US" sz="1200" baseline="-25000" dirty="0" smtClean="0">
                <a:latin typeface="Times New Roman" pitchFamily="18" charset="0"/>
                <a:cs typeface="Times New Roman" pitchFamily="18" charset="0"/>
              </a:rPr>
              <a:t>3</a:t>
            </a:r>
            <a:r>
              <a:rPr lang="en-US" sz="1200" baseline="300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enters the center of the </a:t>
            </a:r>
            <a:r>
              <a:rPr lang="en-US" sz="1200" dirty="0" err="1" smtClean="0">
                <a:latin typeface="Times New Roman" pitchFamily="18" charset="0"/>
                <a:cs typeface="Times New Roman" pitchFamily="18" charset="0"/>
              </a:rPr>
              <a:t>amylose</a:t>
            </a:r>
            <a:r>
              <a:rPr lang="en-US" sz="1200" dirty="0" smtClean="0">
                <a:latin typeface="Times New Roman" pitchFamily="18" charset="0"/>
                <a:cs typeface="Times New Roman" pitchFamily="18" charset="0"/>
              </a:rPr>
              <a:t> helix and makes it turn reddish blue.</a:t>
            </a:r>
            <a:endParaRPr lang="en-US" sz="1200" dirty="0" smtClean="0">
              <a:solidFill>
                <a:prstClr val="black"/>
              </a:solidFill>
              <a:latin typeface="Times New Roman" pitchFamily="18" charset="0"/>
              <a:cs typeface="Times New Roman" pitchFamily="18" charset="0"/>
            </a:endParaRPr>
          </a:p>
        </p:txBody>
      </p:sp>
      <p:sp>
        <p:nvSpPr>
          <p:cNvPr id="61" name="TextBox 60"/>
          <p:cNvSpPr txBox="1"/>
          <p:nvPr/>
        </p:nvSpPr>
        <p:spPr>
          <a:xfrm>
            <a:off x="1872640" y="5236894"/>
            <a:ext cx="1352811" cy="221599"/>
          </a:xfrm>
          <a:prstGeom prst="rect">
            <a:avLst/>
          </a:prstGeom>
          <a:noFill/>
        </p:spPr>
        <p:txBody>
          <a:bodyPr wrap="square" lIns="0" tIns="0" rIns="0" bIns="0" rtlCol="0">
            <a:spAutoFit/>
          </a:bodyPr>
          <a:lstStyle/>
          <a:p>
            <a:pPr>
              <a:lnSpc>
                <a:spcPct val="90000"/>
              </a:lnSpc>
            </a:pPr>
            <a:r>
              <a:rPr lang="en-US" sz="1600" spc="-20" dirty="0" smtClean="0">
                <a:solidFill>
                  <a:prstClr val="black"/>
                </a:solidFill>
                <a:latin typeface="Times New Roman" pitchFamily="18" charset="0"/>
                <a:cs typeface="Times New Roman" pitchFamily="18" charset="0"/>
              </a:rPr>
              <a:t>I</a:t>
            </a:r>
            <a:r>
              <a:rPr lang="en-US" sz="1600" spc="-20" baseline="30000" dirty="0" smtClean="0">
                <a:solidFill>
                  <a:prstClr val="black"/>
                </a:solidFill>
                <a:latin typeface="Times New Roman" pitchFamily="18" charset="0"/>
                <a:cs typeface="Times New Roman" pitchFamily="18" charset="0"/>
              </a:rPr>
              <a:t>-   </a:t>
            </a:r>
            <a:r>
              <a:rPr lang="en-US" sz="1600" spc="-20" dirty="0" smtClean="0">
                <a:solidFill>
                  <a:prstClr val="black"/>
                </a:solidFill>
                <a:latin typeface="Times New Roman" pitchFamily="18" charset="0"/>
                <a:cs typeface="Times New Roman" pitchFamily="18" charset="0"/>
              </a:rPr>
              <a:t>+   I</a:t>
            </a:r>
            <a:r>
              <a:rPr lang="en-US" sz="1600" spc="-20" baseline="-25000" dirty="0" smtClean="0">
                <a:solidFill>
                  <a:prstClr val="black"/>
                </a:solidFill>
                <a:latin typeface="Times New Roman" pitchFamily="18" charset="0"/>
                <a:cs typeface="Times New Roman" pitchFamily="18" charset="0"/>
              </a:rPr>
              <a:t>2</a:t>
            </a:r>
            <a:r>
              <a:rPr lang="en-US" sz="1600" spc="-20" dirty="0" smtClean="0">
                <a:solidFill>
                  <a:prstClr val="black"/>
                </a:solidFill>
                <a:latin typeface="Times New Roman" pitchFamily="18" charset="0"/>
                <a:cs typeface="Times New Roman" pitchFamily="18" charset="0"/>
              </a:rPr>
              <a:t>  → I</a:t>
            </a:r>
            <a:r>
              <a:rPr lang="en-US" sz="1600" spc="-20" baseline="-25000" dirty="0" smtClean="0">
                <a:solidFill>
                  <a:prstClr val="black"/>
                </a:solidFill>
                <a:latin typeface="Times New Roman" pitchFamily="18" charset="0"/>
                <a:cs typeface="Times New Roman" pitchFamily="18" charset="0"/>
              </a:rPr>
              <a:t>3</a:t>
            </a:r>
            <a:r>
              <a:rPr lang="en-US" sz="1600" spc="-20" baseline="30000" dirty="0" smtClean="0">
                <a:solidFill>
                  <a:prstClr val="black"/>
                </a:solidFill>
                <a:latin typeface="Times New Roman" pitchFamily="18" charset="0"/>
                <a:cs typeface="Times New Roman" pitchFamily="18" charset="0"/>
              </a:rPr>
              <a:t>-</a:t>
            </a:r>
            <a:r>
              <a:rPr lang="en-US" sz="1600" spc="-20" dirty="0" smtClean="0">
                <a:solidFill>
                  <a:prstClr val="black"/>
                </a:solidFill>
                <a:latin typeface="Times New Roman" pitchFamily="18" charset="0"/>
                <a:cs typeface="Times New Roman" pitchFamily="18" charset="0"/>
              </a:rPr>
              <a:t> </a:t>
            </a:r>
          </a:p>
        </p:txBody>
      </p:sp>
      <p:sp>
        <p:nvSpPr>
          <p:cNvPr id="36" name="Action Button: Home 35">
            <a:hlinkClick r:id="" action="ppaction://noaction" highlightClick="1"/>
          </p:cNvPr>
          <p:cNvSpPr/>
          <p:nvPr/>
        </p:nvSpPr>
        <p:spPr>
          <a:xfrm>
            <a:off x="2023497" y="8482277"/>
            <a:ext cx="526941" cy="591595"/>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1089</Words>
  <Application>Microsoft Office PowerPoint</Application>
  <PresentationFormat>On-screen Show (4:3)</PresentationFormat>
  <Paragraphs>75</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1_Office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1</cp:revision>
  <dcterms:created xsi:type="dcterms:W3CDTF">2016-03-28T04:36:45Z</dcterms:created>
  <dcterms:modified xsi:type="dcterms:W3CDTF">2016-03-28T16:21:21Z</dcterms:modified>
</cp:coreProperties>
</file>